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Lst>
  <p:sldSz cy="5143500" cx="9144000"/>
  <p:notesSz cx="6858000" cy="9144000"/>
  <p:embeddedFontLst>
    <p:embeddedFont>
      <p:font typeface="Anton"/>
      <p:regular r:id="rId143"/>
    </p:embeddedFont>
    <p:embeddedFont>
      <p:font typeface="Raleway"/>
      <p:regular r:id="rId144"/>
      <p:bold r:id="rId145"/>
      <p:italic r:id="rId146"/>
      <p:boldItalic r:id="rId147"/>
    </p:embeddedFont>
    <p:embeddedFont>
      <p:font typeface="Lato"/>
      <p:regular r:id="rId148"/>
      <p:bold r:id="rId149"/>
      <p:italic r:id="rId150"/>
      <p:boldItalic r:id="rId151"/>
    </p:embeddedFont>
    <p:embeddedFont>
      <p:font typeface="Lato Light"/>
      <p:regular r:id="rId152"/>
      <p:bold r:id="rId153"/>
      <p:italic r:id="rId154"/>
      <p:boldItalic r:id="rId155"/>
    </p:embeddedFont>
    <p:embeddedFont>
      <p:font typeface="Didact Gothic"/>
      <p:regular r:id="rId156"/>
    </p:embeddedFont>
    <p:embeddedFont>
      <p:font typeface="Helvetica Neue"/>
      <p:regular r:id="rId157"/>
      <p:bold r:id="rId158"/>
      <p:italic r:id="rId159"/>
      <p:boldItalic r:id="rId160"/>
    </p:embeddedFont>
    <p:embeddedFont>
      <p:font typeface="Rubik"/>
      <p:regular r:id="rId161"/>
      <p:bold r:id="rId162"/>
      <p:italic r:id="rId163"/>
      <p:boldItalic r:id="rId164"/>
    </p:embeddedFont>
    <p:embeddedFont>
      <p:font typeface="Helvetica Neue Light"/>
      <p:regular r:id="rId165"/>
      <p:bold r:id="rId166"/>
      <p:italic r:id="rId167"/>
      <p:boldItalic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A52518A-54AD-4520-882D-3E3E2149196D}">
  <a:tblStyle styleId="{FA52518A-54AD-4520-882D-3E3E2149196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Lato-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Lato-bold.fntdata"/><Relationship Id="rId4" Type="http://schemas.openxmlformats.org/officeDocument/2006/relationships/slideMaster" Target="slideMasters/slideMaster1.xml"/><Relationship Id="rId148" Type="http://schemas.openxmlformats.org/officeDocument/2006/relationships/font" Target="fonts/Lato-regular.fntdata"/><Relationship Id="rId9" Type="http://schemas.openxmlformats.org/officeDocument/2006/relationships/slide" Target="slides/slide3.xml"/><Relationship Id="rId143" Type="http://schemas.openxmlformats.org/officeDocument/2006/relationships/font" Target="fonts/Anton-regular.fntdata"/><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font" Target="fonts/Raleway-boldItalic.fntdata"/><Relationship Id="rId6" Type="http://schemas.openxmlformats.org/officeDocument/2006/relationships/notesMaster" Target="notesMasters/notesMaster1.xml"/><Relationship Id="rId146" Type="http://schemas.openxmlformats.org/officeDocument/2006/relationships/font" Target="fonts/Raleway-italic.fntdata"/><Relationship Id="rId7" Type="http://schemas.openxmlformats.org/officeDocument/2006/relationships/slide" Target="slides/slide1.xml"/><Relationship Id="rId145" Type="http://schemas.openxmlformats.org/officeDocument/2006/relationships/font" Target="fonts/Raleway-bold.fntdata"/><Relationship Id="rId8" Type="http://schemas.openxmlformats.org/officeDocument/2006/relationships/slide" Target="slides/slide2.xml"/><Relationship Id="rId144" Type="http://schemas.openxmlformats.org/officeDocument/2006/relationships/font" Target="fonts/Raleway-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font" Target="fonts/HelveticaNeueLight-regular.fntdata"/><Relationship Id="rId69" Type="http://schemas.openxmlformats.org/officeDocument/2006/relationships/slide" Target="slides/slide63.xml"/><Relationship Id="rId164" Type="http://schemas.openxmlformats.org/officeDocument/2006/relationships/font" Target="fonts/Rubik-boldItalic.fntdata"/><Relationship Id="rId163" Type="http://schemas.openxmlformats.org/officeDocument/2006/relationships/font" Target="fonts/Rubik-italic.fntdata"/><Relationship Id="rId162" Type="http://schemas.openxmlformats.org/officeDocument/2006/relationships/font" Target="fonts/Rubik-bold.fntdata"/><Relationship Id="rId168" Type="http://schemas.openxmlformats.org/officeDocument/2006/relationships/font" Target="fonts/HelveticaNeueLight-boldItalic.fntdata"/><Relationship Id="rId167" Type="http://schemas.openxmlformats.org/officeDocument/2006/relationships/font" Target="fonts/HelveticaNeueLight-italic.fntdata"/><Relationship Id="rId166" Type="http://schemas.openxmlformats.org/officeDocument/2006/relationships/font" Target="fonts/HelveticaNeueLight-bold.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ubik-regular.fntdata"/><Relationship Id="rId54" Type="http://schemas.openxmlformats.org/officeDocument/2006/relationships/slide" Target="slides/slide48.xml"/><Relationship Id="rId160" Type="http://schemas.openxmlformats.org/officeDocument/2006/relationships/font" Target="fonts/HelveticaNeue-boldItalic.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HelveticaNeue-italic.fntdata"/><Relationship Id="rId59" Type="http://schemas.openxmlformats.org/officeDocument/2006/relationships/slide" Target="slides/slide53.xml"/><Relationship Id="rId154" Type="http://schemas.openxmlformats.org/officeDocument/2006/relationships/font" Target="fonts/LatoLight-italic.fntdata"/><Relationship Id="rId58" Type="http://schemas.openxmlformats.org/officeDocument/2006/relationships/slide" Target="slides/slide52.xml"/><Relationship Id="rId153" Type="http://schemas.openxmlformats.org/officeDocument/2006/relationships/font" Target="fonts/LatoLight-bold.fntdata"/><Relationship Id="rId152" Type="http://schemas.openxmlformats.org/officeDocument/2006/relationships/font" Target="fonts/LatoLight-regular.fntdata"/><Relationship Id="rId151" Type="http://schemas.openxmlformats.org/officeDocument/2006/relationships/font" Target="fonts/Lato-boldItalic.fntdata"/><Relationship Id="rId158" Type="http://schemas.openxmlformats.org/officeDocument/2006/relationships/font" Target="fonts/HelveticaNeue-bold.fntdata"/><Relationship Id="rId157" Type="http://schemas.openxmlformats.org/officeDocument/2006/relationships/font" Target="fonts/HelveticaNeue-regular.fntdata"/><Relationship Id="rId156" Type="http://schemas.openxmlformats.org/officeDocument/2006/relationships/font" Target="fonts/DidactGothic-regular.fntdata"/><Relationship Id="rId155"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Obligatoria siempre. </a:t>
            </a:r>
            <a:r>
              <a:rPr lang="en-GB"/>
              <a:t>Lleva el ícono y el color del curso (provisto por CH).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8c86f234c5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8c86f234c5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g8c86f234c5_0_2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8c86f234c5_0_2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8c86f234c5_0_2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8c86f234c5_0_2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c86f234c5_0_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c86f234c5_0_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8c86f234c5_0_2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8c86f234c5_0_2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MULTIPLE</a:t>
            </a:r>
            <a:r>
              <a:rPr b="1" lang="en-GB" sz="1450">
                <a:solidFill>
                  <a:schemeClr val="dk1"/>
                </a:solidFill>
              </a:rPr>
              <a:t> CHOICE</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3</a:t>
            </a:r>
            <a:r>
              <a:rPr lang="en-GB" sz="1450">
                <a:solidFill>
                  <a:schemeClr val="dk1"/>
                </a:solidFill>
              </a:rPr>
              <a:t> minutos</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Espacio: </a:t>
            </a:r>
            <a:r>
              <a:rPr lang="en-GB" sz="1450">
                <a:solidFill>
                  <a:schemeClr val="dk1"/>
                </a:solidFill>
              </a:rPr>
              <a:t>Encuesta Zoom</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sz="1450">
                <a:solidFill>
                  <a:schemeClr val="dk1"/>
                </a:solidFill>
              </a:rPr>
              <a:t>El docente deberá </a:t>
            </a:r>
            <a:r>
              <a:rPr lang="en-GB" sz="1450">
                <a:solidFill>
                  <a:schemeClr val="dk1"/>
                </a:solidFill>
              </a:rPr>
              <a:t>deberá </a:t>
            </a:r>
            <a:r>
              <a:rPr lang="en-GB" sz="1450" u="sng">
                <a:solidFill>
                  <a:schemeClr val="dk1"/>
                </a:solidFill>
              </a:rPr>
              <a:t>generar una encuesta de zoom</a:t>
            </a:r>
            <a:r>
              <a:rPr lang="en-GB" sz="1450">
                <a:solidFill>
                  <a:schemeClr val="dk1"/>
                </a:solidFill>
              </a:rPr>
              <a:t> para que los alumnos respondan. Esto es una actividad de comprobación.</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450">
                <a:solidFill>
                  <a:schemeClr val="dk1"/>
                </a:solidFill>
              </a:rPr>
              <a:t>NOTA: retomar y mostrar los resultados de la encuesta a los estudiantes al volver el break. </a:t>
            </a:r>
            <a:endParaRPr b="1" sz="14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GB" sz="1450">
                <a:solidFill>
                  <a:schemeClr val="dk1"/>
                </a:solidFill>
              </a:rPr>
              <a:t>Pregunta:</a:t>
            </a:r>
            <a:r>
              <a:rPr lang="en-GB" sz="1450">
                <a:solidFill>
                  <a:schemeClr val="dk1"/>
                </a:solidFill>
              </a:rPr>
              <a:t> ¿Encontrás algún patrón que se repite entre Design Thinking y Design Sprint?</a:t>
            </a:r>
            <a:endParaRPr sz="14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Opciones: </a:t>
            </a:r>
            <a:endParaRPr b="1" sz="1450">
              <a:solidFill>
                <a:schemeClr val="dk1"/>
              </a:solidFill>
            </a:endParaRPr>
          </a:p>
          <a:p>
            <a:pPr indent="-320675" lvl="0" marL="457200" rtl="0" algn="l">
              <a:spcBef>
                <a:spcPts val="0"/>
              </a:spcBef>
              <a:spcAft>
                <a:spcPts val="0"/>
              </a:spcAft>
              <a:buClr>
                <a:schemeClr val="dk1"/>
              </a:buClr>
              <a:buSzPts val="1450"/>
              <a:buAutoNum type="arabicPeriod"/>
            </a:pPr>
            <a:r>
              <a:rPr lang="en-GB" sz="1450">
                <a:solidFill>
                  <a:schemeClr val="dk1"/>
                </a:solidFill>
              </a:rPr>
              <a:t>Ambas comienzan con una investigación</a:t>
            </a:r>
            <a:endParaRPr sz="1450">
              <a:solidFill>
                <a:schemeClr val="dk1"/>
              </a:solidFill>
            </a:endParaRPr>
          </a:p>
          <a:p>
            <a:pPr indent="-320675" lvl="0" marL="457200" rtl="0" algn="l">
              <a:spcBef>
                <a:spcPts val="0"/>
              </a:spcBef>
              <a:spcAft>
                <a:spcPts val="0"/>
              </a:spcAft>
              <a:buClr>
                <a:schemeClr val="dk1"/>
              </a:buClr>
              <a:buSzPts val="1450"/>
              <a:buAutoNum type="arabicPeriod"/>
            </a:pPr>
            <a:r>
              <a:rPr lang="en-GB" sz="1450">
                <a:solidFill>
                  <a:schemeClr val="dk1"/>
                </a:solidFill>
              </a:rPr>
              <a:t>Ambas tienen en cuenta la usuario</a:t>
            </a:r>
            <a:endParaRPr sz="1450">
              <a:solidFill>
                <a:schemeClr val="dk1"/>
              </a:solidFill>
            </a:endParaRPr>
          </a:p>
          <a:p>
            <a:pPr indent="-320675" lvl="0" marL="457200" rtl="0" algn="l">
              <a:spcBef>
                <a:spcPts val="0"/>
              </a:spcBef>
              <a:spcAft>
                <a:spcPts val="0"/>
              </a:spcAft>
              <a:buClr>
                <a:schemeClr val="dk1"/>
              </a:buClr>
              <a:buSzPts val="1450"/>
              <a:buAutoNum type="arabicPeriod"/>
            </a:pPr>
            <a:r>
              <a:rPr lang="en-GB" sz="1450">
                <a:solidFill>
                  <a:schemeClr val="dk1"/>
                </a:solidFill>
              </a:rPr>
              <a:t>Ambas entienden a la etapa de prototipo como una forma de aprender rápidamente.</a:t>
            </a:r>
            <a:endParaRPr sz="1450">
              <a:solidFill>
                <a:schemeClr val="dk1"/>
              </a:solidFill>
            </a:endParaRPr>
          </a:p>
          <a:p>
            <a:pPr indent="-320675" lvl="0" marL="457200" rtl="0" algn="l">
              <a:spcBef>
                <a:spcPts val="0"/>
              </a:spcBef>
              <a:spcAft>
                <a:spcPts val="0"/>
              </a:spcAft>
              <a:buClr>
                <a:schemeClr val="dk1"/>
              </a:buClr>
              <a:buSzPts val="1450"/>
              <a:buAutoNum type="arabicPeriod"/>
            </a:pPr>
            <a:r>
              <a:rPr lang="en-GB" sz="1450">
                <a:solidFill>
                  <a:schemeClr val="dk1"/>
                </a:solidFill>
              </a:rPr>
              <a:t>Todas las anteriores son correctas.</a:t>
            </a:r>
            <a:endParaRPr sz="1450">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8c86f234c5_0_2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8c86f234c5_0_2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8c86f234c5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8c86f234c5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8c86f234c5_0_30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8c86f234c5_0_30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8c86f234c5_0_2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8c86f234c5_0_2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8c86f234c5_0_2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8c86f234c5_0_2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8c86f234c5_0_2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2" name="Google Shape;1292;g8c86f234c5_0_29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c86f234c5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c86f234c5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7" name="Shape 1297"/>
        <p:cNvGrpSpPr/>
        <p:nvPr/>
      </p:nvGrpSpPr>
      <p:grpSpPr>
        <a:xfrm>
          <a:off x="0" y="0"/>
          <a:ext cx="0" cy="0"/>
          <a:chOff x="0" y="0"/>
          <a:chExt cx="0" cy="0"/>
        </a:xfrm>
      </p:grpSpPr>
      <p:sp>
        <p:nvSpPr>
          <p:cNvPr id="1298" name="Google Shape;1298;g8c86f234c5_0_2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9" name="Google Shape;1299;g8c86f234c5_0_2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8c86f234c5_0_3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8c86f234c5_0_3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8c86f234c5_0_3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8c86f234c5_0_3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8c86f234c5_0_30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7" name="Google Shape;1337;g8c86f234c5_0_30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8c86f234c5_0_30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3" name="Google Shape;1343;g8c86f234c5_0_30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SzPts val="1100"/>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SzPts val="1100"/>
              <a:buNone/>
            </a:pPr>
            <a:r>
              <a:t/>
            </a:r>
            <a:endParaRPr b="1" sz="1450">
              <a:solidFill>
                <a:schemeClr val="dk1"/>
              </a:solidFill>
            </a:endParaRPr>
          </a:p>
          <a:p>
            <a:pPr indent="0" lvl="0" marL="0" rtl="0" algn="l">
              <a:spcBef>
                <a:spcPts val="0"/>
              </a:spcBef>
              <a:spcAft>
                <a:spcPts val="0"/>
              </a:spcAft>
              <a:buSzPts val="1100"/>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a:t>
            </a:r>
            <a:r>
              <a:rPr lang="en-GB" sz="1450">
                <a:solidFill>
                  <a:schemeClr val="dk1"/>
                </a:solidFill>
              </a:rPr>
              <a:t>deberá</a:t>
            </a:r>
            <a:r>
              <a:rPr lang="en-GB" sz="1450">
                <a:solidFill>
                  <a:schemeClr val="dk1"/>
                </a:solidFill>
              </a:rPr>
              <a:t> realizarla el docente. </a:t>
            </a:r>
            <a:endParaRPr sz="1450">
              <a:solidFill>
                <a:schemeClr val="dk1"/>
              </a:solidFill>
            </a:endParaRPr>
          </a:p>
          <a:p>
            <a:pPr indent="0" lvl="0" marL="0" rtl="0" algn="l">
              <a:spcBef>
                <a:spcPts val="0"/>
              </a:spcBef>
              <a:spcAft>
                <a:spcPts val="0"/>
              </a:spcAft>
              <a:buSzPts val="1100"/>
              <a:buNone/>
            </a:pPr>
            <a:r>
              <a:t/>
            </a:r>
            <a:endParaRPr sz="1450">
              <a:solidFill>
                <a:schemeClr val="dk1"/>
              </a:solidFill>
            </a:endParaRPr>
          </a:p>
          <a:p>
            <a:pPr indent="0" lvl="0" marL="0" rtl="0" algn="l">
              <a:spcBef>
                <a:spcPts val="0"/>
              </a:spcBef>
              <a:spcAft>
                <a:spcPts val="0"/>
              </a:spcAft>
              <a:buSzPts val="1100"/>
              <a:buNone/>
            </a:pPr>
            <a:r>
              <a:t/>
            </a:r>
            <a:endParaRPr sz="1450">
              <a:solidFill>
                <a:schemeClr val="dk1"/>
              </a:solidFill>
            </a:endParaRPr>
          </a:p>
          <a:p>
            <a:pPr indent="0" lvl="0" marL="0" rtl="0" algn="l">
              <a:spcBef>
                <a:spcPts val="0"/>
              </a:spcBef>
              <a:spcAft>
                <a:spcPts val="0"/>
              </a:spcAft>
              <a:buSzPts val="1100"/>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SzPts val="1100"/>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SzPts val="1100"/>
              <a:buNone/>
            </a:pPr>
            <a:r>
              <a:t/>
            </a:r>
            <a:endParaRPr sz="1450">
              <a:solidFill>
                <a:schemeClr val="dk1"/>
              </a:solidFill>
            </a:endParaRPr>
          </a:p>
          <a:p>
            <a:pPr indent="0" lvl="0" marL="0" rtl="0" algn="l">
              <a:spcBef>
                <a:spcPts val="0"/>
              </a:spcBef>
              <a:spcAft>
                <a:spcPts val="0"/>
              </a:spcAft>
              <a:buSzPts val="1100"/>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SzPts val="1100"/>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SzPts val="1100"/>
              <a:buNone/>
            </a:pPr>
            <a:r>
              <a:t/>
            </a:r>
            <a:endParaRPr sz="1450">
              <a:solidFill>
                <a:schemeClr val="dk1"/>
              </a:solidFill>
            </a:endParaRPr>
          </a:p>
          <a:p>
            <a:pPr indent="0" lvl="0" marL="0" rtl="0" algn="l">
              <a:spcBef>
                <a:spcPts val="0"/>
              </a:spcBef>
              <a:spcAft>
                <a:spcPts val="0"/>
              </a:spcAft>
              <a:buSzPts val="1100"/>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SzPts val="1100"/>
              <a:buNone/>
            </a:pPr>
            <a:r>
              <a:t/>
            </a:r>
            <a:endParaRPr sz="1450">
              <a:solidFill>
                <a:schemeClr val="dk1"/>
              </a:solidFill>
            </a:endParaRPr>
          </a:p>
          <a:p>
            <a:pPr indent="0" lvl="0" marL="0" rtl="0" algn="l">
              <a:spcBef>
                <a:spcPts val="0"/>
              </a:spcBef>
              <a:spcAft>
                <a:spcPts val="0"/>
              </a:spcAft>
              <a:buSzPts val="1100"/>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SzPts val="1100"/>
              <a:buNone/>
            </a:pPr>
            <a:r>
              <a:t/>
            </a:r>
            <a:endParaRPr sz="1450">
              <a:solidFill>
                <a:schemeClr val="dk1"/>
              </a:solidFill>
            </a:endParaRPr>
          </a:p>
          <a:p>
            <a:pPr indent="0" lvl="0" marL="0" rtl="0" algn="l">
              <a:spcBef>
                <a:spcPts val="0"/>
              </a:spcBef>
              <a:spcAft>
                <a:spcPts val="0"/>
              </a:spcAft>
              <a:buSzPts val="1100"/>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SzPts val="1100"/>
              <a:buNone/>
            </a:pPr>
            <a:r>
              <a:t/>
            </a:r>
            <a:endParaRPr sz="1450">
              <a:solidFill>
                <a:schemeClr val="dk1"/>
              </a:solidFill>
            </a:endParaRPr>
          </a:p>
          <a:p>
            <a:pPr indent="0" lvl="0" marL="0" rtl="0" algn="l">
              <a:spcBef>
                <a:spcPts val="0"/>
              </a:spcBef>
              <a:spcAft>
                <a:spcPts val="0"/>
              </a:spcAft>
              <a:buSzPts val="1100"/>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SzPts val="1100"/>
              <a:buNone/>
            </a:pPr>
            <a:r>
              <a:t/>
            </a:r>
            <a:endParaRPr sz="1450">
              <a:solidFill>
                <a:schemeClr val="dk1"/>
              </a:solidFill>
            </a:endParaRPr>
          </a:p>
          <a:p>
            <a:pPr indent="0" lvl="0" marL="0" rtl="0" algn="l">
              <a:spcBef>
                <a:spcPts val="0"/>
              </a:spcBef>
              <a:spcAft>
                <a:spcPts val="0"/>
              </a:spcAft>
              <a:buSzPts val="1100"/>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SzPts val="1100"/>
              <a:buNone/>
            </a:pPr>
            <a:r>
              <a:t/>
            </a:r>
            <a:endParaRPr sz="1450">
              <a:solidFill>
                <a:schemeClr val="dk1"/>
              </a:solidFill>
            </a:endParaRPr>
          </a:p>
          <a:p>
            <a:pPr indent="0" lvl="0" marL="0" rtl="0" algn="l">
              <a:spcBef>
                <a:spcPts val="0"/>
              </a:spcBef>
              <a:spcAft>
                <a:spcPts val="0"/>
              </a:spcAft>
              <a:buSzPts val="1100"/>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SzPts val="1100"/>
              <a:buNone/>
            </a:pPr>
            <a:r>
              <a:rPr lang="en-GB" sz="1450">
                <a:solidFill>
                  <a:schemeClr val="dk1"/>
                </a:solidFill>
              </a:rPr>
              <a:t>de escritorio inicial del proyecto de los estudiantes. El documento lo encontrarás en la carpeta de clase.</a:t>
            </a:r>
            <a:endParaRPr b="1" sz="1450">
              <a:solidFill>
                <a:schemeClr val="dk1"/>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8c86f234c5_0_3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8c86f234c5_0_3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8c86f234c5_0_3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8c86f234c5_0_3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8c86f234c5_0_3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8c86f234c5_0_3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8c86f234c5_0_3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8c86f234c5_0_3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8c86f234c5_0_3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8c86f234c5_0_3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8c86f234c5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8c86f234c5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8c86f234c5_0_3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8c86f234c5_0_3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8c86f234c5_0_3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8c86f234c5_0_3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8c86f234c5_0_3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6" name="Google Shape;1436;g8c86f234c5_0_3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8c86f234c5_0_3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8c86f234c5_0_3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8c86f234c5_0_3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8c86f234c5_0_3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spcBef>
                <a:spcPts val="0"/>
              </a:spcBef>
              <a:spcAft>
                <a:spcPts val="0"/>
              </a:spcAft>
              <a:buNone/>
            </a:pPr>
            <a:r>
              <a:t/>
            </a:r>
            <a:endParaRPr b="1" sz="1450">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8c86f234c5_0_3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2" name="Google Shape;1472;g8c86f234c5_0_32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50">
                <a:solidFill>
                  <a:schemeClr val="dk1"/>
                </a:solidFill>
              </a:rPr>
              <a:t>Investigación de escritorio generativa</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Duración estimada: </a:t>
            </a:r>
            <a:r>
              <a:rPr lang="en-GB" sz="1450">
                <a:solidFill>
                  <a:schemeClr val="dk1"/>
                </a:solidFill>
              </a:rPr>
              <a:t>10 minutos.</a:t>
            </a:r>
            <a:endParaRPr b="1" sz="1450">
              <a:solidFill>
                <a:schemeClr val="dk1"/>
              </a:solidFill>
            </a:endParaRPr>
          </a:p>
          <a:p>
            <a:pPr indent="0" lvl="0" marL="0" rtl="0" algn="l">
              <a:spcBef>
                <a:spcPts val="0"/>
              </a:spcBef>
              <a:spcAft>
                <a:spcPts val="0"/>
              </a:spcAft>
              <a:buClr>
                <a:schemeClr val="dk1"/>
              </a:buClr>
              <a:buSzPts val="1100"/>
              <a:buFont typeface="Arial"/>
              <a:buNone/>
            </a:pPr>
            <a:r>
              <a:t/>
            </a:r>
            <a:endParaRPr b="1"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chemeClr val="dk1"/>
                </a:solidFill>
              </a:rPr>
              <a:t>Consigna:</a:t>
            </a:r>
            <a:r>
              <a:rPr lang="en-GB" sz="1450">
                <a:solidFill>
                  <a:schemeClr val="dk1"/>
                </a:solidFill>
              </a:rPr>
              <a:t> Mostrar los diferentes puntos a tener en cuenta a la hora de plantear una investigación generativa. Esta actividad deberá realizarla el docente.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b="1" lang="en-GB" sz="1450">
                <a:solidFill>
                  <a:srgbClr val="222222"/>
                </a:solidFill>
                <a:latin typeface="Helvetica Neue"/>
                <a:ea typeface="Helvetica Neue"/>
                <a:cs typeface="Helvetica Neue"/>
                <a:sym typeface="Helvetica Neue"/>
              </a:rPr>
              <a:t>¿Cómo llevar adelante la actividad?</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1: Preguntas Iniciales: comenzar preguntando que ¿Qué problemas o necesidades tienen nuestros usuarios? ¿Qué información real tengo para sustentar?</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Los siguientes son los puntos que el docente deberá ejemplificar:</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2: Aplicaciones similares: un punto importante es tener presente que no somos los únicos que estaban desarrollando una solución de app. Es importante buscar aplicaciones que hagan lo mismo que yo o algo similar. Se sugiere además comenzar a identificar cuales son los problemas que hoy presentan.</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3: Reseñas positivas y negativas. Identificar aquellas reseñas que sean de valor y nos ayuden a clarificar cuál es el problema que hoy tienen los usuarios.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4: Notas Periodísticas: hoy tenemos disponibles varios portales digitales que nos permiten saber qué está pasando en el mundo.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5: Audiencia Total: es importante tener presente a cuantas personas podemos llegar a impactar con nuestro proyecto. La mayoría de las industrias tienen identificados estos valores.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6: ODS: hablar acerca de los objetivos de desarrollo sostenible e invitar a los estudiantes a que puedan relacionar su proyecto con alguno de los 17 objetivos. Soluciones locales a problemas globales.</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7: </a:t>
            </a:r>
            <a:r>
              <a:rPr b="1" lang="en-GB" sz="1450">
                <a:solidFill>
                  <a:schemeClr val="dk1"/>
                </a:solidFill>
              </a:rPr>
              <a:t>Google Trends</a:t>
            </a:r>
            <a:r>
              <a:rPr lang="en-GB" sz="1450">
                <a:solidFill>
                  <a:schemeClr val="dk1"/>
                </a:solidFill>
              </a:rPr>
              <a:t>: hoy tenemos disponible la herramienta Google Trends, que nos permite analizar las búsquedas que realizan los millones de personas. Es una herramienta poderosa a investigar. </a:t>
            </a:r>
            <a:endParaRPr sz="1450">
              <a:solidFill>
                <a:schemeClr val="dk1"/>
              </a:solidFill>
            </a:endParaRPr>
          </a:p>
          <a:p>
            <a:pPr indent="0" lvl="0" marL="0" rtl="0" algn="l">
              <a:spcBef>
                <a:spcPts val="0"/>
              </a:spcBef>
              <a:spcAft>
                <a:spcPts val="0"/>
              </a:spcAft>
              <a:buClr>
                <a:schemeClr val="dk1"/>
              </a:buClr>
              <a:buSzPts val="1100"/>
              <a:buFont typeface="Arial"/>
              <a:buNone/>
            </a:pPr>
            <a:r>
              <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Paso 8: Documento Genérico: Template genérico para la generación de una investigación</a:t>
            </a:r>
            <a:endParaRPr sz="1450">
              <a:solidFill>
                <a:schemeClr val="dk1"/>
              </a:solidFill>
            </a:endParaRPr>
          </a:p>
          <a:p>
            <a:pPr indent="0" lvl="0" marL="0" rtl="0" algn="l">
              <a:spcBef>
                <a:spcPts val="0"/>
              </a:spcBef>
              <a:spcAft>
                <a:spcPts val="0"/>
              </a:spcAft>
              <a:buClr>
                <a:schemeClr val="dk1"/>
              </a:buClr>
              <a:buSzPts val="1100"/>
              <a:buFont typeface="Arial"/>
              <a:buNone/>
            </a:pPr>
            <a:r>
              <a:rPr lang="en-GB" sz="1450">
                <a:solidFill>
                  <a:schemeClr val="dk1"/>
                </a:solidFill>
              </a:rPr>
              <a:t>de escritorio inicial del proyecto de los estudiantes. El documento lo encontrarás en la carpeta de clase.</a:t>
            </a:r>
            <a:endParaRPr b="1" sz="1450">
              <a:solidFill>
                <a:schemeClr val="dk1"/>
              </a:solidFill>
            </a:endParaRPr>
          </a:p>
          <a:p>
            <a:pPr indent="0" lvl="0" marL="0" rtl="0" algn="l">
              <a:lnSpc>
                <a:spcPct val="100000"/>
              </a:lnSpc>
              <a:spcBef>
                <a:spcPts val="0"/>
              </a:spcBef>
              <a:spcAft>
                <a:spcPts val="0"/>
              </a:spcAft>
              <a:buSzPts val="1100"/>
              <a:buNone/>
            </a:pPr>
            <a:r>
              <a:t/>
            </a:r>
            <a:endParaRPr b="1" sz="1450">
              <a:solidFill>
                <a:schemeClr val="dk1"/>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8c86f234c5_0_3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8c86f234c5_0_3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8c86f234c5_0_3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8c86f234c5_0_3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8ef926eba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8ef926eba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8c86f234c5_0_3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8c86f234c5_0_3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c86f234c5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c86f234c5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8c86f234c5_0_3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8c86f234c5_0_3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8c86f234c5_0_3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8c86f234c5_0_3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8c86f234c5_0_3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8c86f234c5_0_3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8c86f234c5_0_3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8c86f234c5_0_3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8c86f234c5_0_3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8c86f234c5_0_3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8c86f234c5_0_3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8c86f234c5_0_3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 Completar el resumen con palabras claves de lo visto.</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8c86f234c5_0_3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8c86f234c5_0_3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8c86f234c5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g8c86f234c5_0_5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8c86f234c5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g8c86f234c5_0_5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c86f234c5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g8c86f234c5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8c86f234c5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g8c86f234c5_0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8c86f234c5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8c86f234c5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c86f234c5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c86f234c5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c86f234c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c86f234c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c86f234c5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1" name="Google Shape;341;g8c86f234c5_0_7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8c86f234c5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g8c86f234c5_0_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8c86f234c5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5" name="Google Shape;375;g8c86f234c5_0_7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imagen.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8c86f234c5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8c86f234c5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los módulos más importantes de la clase, donde se introducen conceptos que se ven en varios módulos. No hay que usarla para todos los módulos.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8c86f234c5_0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8c86f234c5_0_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imagen.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8c86f234c5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8c86f234c5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módulos. No hay que usarla para todos los módulos.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8c86f234c5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8c86f234c5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8c86f234c5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8c86f234c5_0_9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8c86f234c5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8c86f234c5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8c86f234c5_0_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g8c86f234c5_0_9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c86f234c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c86f234c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8c86f234c5_0_10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8c86f234c5_0_10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8c86f234c5_0_1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8c86f234c5_0_1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citas.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8c86f234c5_0_1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8c86f234c5_0_1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c86f234c5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8c86f234c5_0_11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8c86f234c5_0_1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0" name="Google Shape;520;g8c86f234c5_0_1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8c86f234c5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8c86f234c5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8c86f234c5_0_1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g8c86f234c5_0_1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8c86f234c5_0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8c86f234c5_0_12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8c86f234c5_0_1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8c86f234c5_0_1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8c86f234c5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8c86f234c5_0_1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8c86f234c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g8c86f234c5_0_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8c86f234c5_0_1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5" name="Google Shape;575;g8c86f234c5_0_12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8c86f234c5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2" name="Google Shape;582;g8c86f234c5_0_13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8c86f234c5_0_1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g8c86f234c5_0_1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8c86f234c5_0_1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8" name="Google Shape;608;g8c86f234c5_0_1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8c86f234c5_0_1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g8c86f234c5_0_14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8c86f234c5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8c86f234c5_0_1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c86f234c5_0_1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g8c86f234c5_0_14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8c86f234c5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8c86f234c5_0_1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8c86f234c5_0_1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0" name="Google Shape;670;g8c86f234c5_0_14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8c86f234c5_0_1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8c86f234c5_0_15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c86f234c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g8c86f234c5_0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8c86f234c5_0_1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8c86f234c5_0_15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8c86f234c5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7" name="Google Shape;707;g8c86f234c5_0_15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imagen.</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8c86f234c5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0" name="Google Shape;720;g8c86f234c5_0_15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8c86f234c5_0_1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g8c86f234c5_0_15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8c86f234c5_0_1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4" name="Google Shape;744;g8c86f234c5_0_16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8c86f234c5_0_1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8c86f234c5_0_17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8c86f234c5_0_1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9" name="Google Shape;769;g8c86f234c5_0_17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citas.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8c86f234c5_0_19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2" name="Google Shape;782;g8c86f234c5_0_19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citas.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8c86f234c5_0_1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3" name="Google Shape;793;g8c86f234c5_0_17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citas.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8c86f234c5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8c86f234c5_0_17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citas.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8c86f234c5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8c86f234c5_0_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8c86f234c5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8c86f234c5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8c86f234c5_0_2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8c86f234c5_0_2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8c86f234c5_0_2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8c86f234c5_0_20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citas.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8c86f234c5_0_1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8c86f234c5_0_17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8c86f234c5_0_18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7" name="Google Shape;867;g8c86f234c5_0_18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8c86f234c5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1" name="Google Shape;881;g8c86f234c5_0_18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8c86f234c5_0_1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5" name="Google Shape;895;g8c86f234c5_0_18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8c86f234c5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9" name="Google Shape;909;g8c86f234c5_0_18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8c86f234c5_0_1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3" name="Google Shape;923;g8c86f234c5_0_1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8c86f234c5_0_2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7" name="Google Shape;937;g8c86f234c5_0_20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citas.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8ea8ee20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8ea8ee20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8c86f234c5_0_1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8" name="Google Shape;948;g8c86f234c5_0_18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8c86f234c5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0" name="Google Shape;960;g8c86f234c5_0_18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8c86f234c5_0_1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8c86f234c5_0_18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8c86f234c5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4" name="Google Shape;984;g8c86f234c5_0_20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8c86f234c5_0_2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8c86f234c5_0_2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8c86f234c5_0_2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g8c86f234c5_0_2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8c86f234c5_0_2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8c86f234c5_0_2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8c86f234c5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g8c86f234c5_0_2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8c86f234c5_0_2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6" name="Google Shape;1026;g8c86f234c5_0_2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8c86f234c5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8c86f234c5_0_2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8c86f234c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8c86f234c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8c86f234c5_0_2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7" name="Google Shape;1047;g8c86f234c5_0_2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8c86f234c5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0" name="Google Shape;1060;g8c86f234c5_0_23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8c86f234c5_0_2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8c86f234c5_0_2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8c86f234c5_0_2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8c86f234c5_0_2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citas.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8c86f234c5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1" name="Google Shape;1081;g8c86f234c5_0_24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imagen.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8c86f234c5_0_2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9" name="Google Shape;1089;g8c86f234c5_0_2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c86f234c5_0_2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c86f234c5_0_2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8c86f234c5_0_2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1" name="Google Shape;1101;g8c86f234c5_0_2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8c86f234c5_0_2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2" name="Google Shape;1112;g8c86f234c5_0_26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8c86f234c5_0_2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9" name="Google Shape;1119;g8c86f234c5_0_26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8c86f234c5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8c86f234c5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8c86f234c5_0_2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5" name="Google Shape;1125;g8c86f234c5_0_2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8c86f234c5_0_2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2" name="Google Shape;1132;g8c86f234c5_0_26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8c86f234c5_0_2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8" name="Google Shape;1138;g8c86f234c5_0_2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slides de imagen completa.</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8c86f234c5_0_2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8c86f234c5_0_2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8c86f234c5_0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8c86f234c5_0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8c86f234c5_0_2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8c86f234c5_0_2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8c86f234c5_0_2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8c86f234c5_0_2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8c86f234c5_0_2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8c86f234c5_0_2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8c86f234c5_0_2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8c86f234c5_0_2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8c86f234c5_0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8c86f234c5_0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sp>
        <p:nvSpPr>
          <p:cNvPr id="63" name="Google Shape;63;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64" name="Google Shape;64;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 name="Shape 66"/>
        <p:cNvGrpSpPr/>
        <p:nvPr/>
      </p:nvGrpSpPr>
      <p:grpSpPr>
        <a:xfrm>
          <a:off x="0" y="0"/>
          <a:ext cx="0" cy="0"/>
          <a:chOff x="0" y="0"/>
          <a:chExt cx="0" cy="0"/>
        </a:xfrm>
      </p:grpSpPr>
      <p:sp>
        <p:nvSpPr>
          <p:cNvPr id="67" name="Google Shape;67;p1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8" name="Google Shape;68;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1" name="Google Shape;71;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2" name="Google Shape;72;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3" name="Google Shape;73;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2 1">
  <p:cSld name="SECTION_HEADER_2_1">
    <p:bg>
      <p:bgPr>
        <a:solidFill>
          <a:schemeClr val="lt1"/>
        </a:solidFill>
      </p:bgPr>
    </p:bg>
    <p:spTree>
      <p:nvGrpSpPr>
        <p:cNvPr id="95" name="Shape 95"/>
        <p:cNvGrpSpPr/>
        <p:nvPr/>
      </p:nvGrpSpPr>
      <p:grpSpPr>
        <a:xfrm>
          <a:off x="0" y="0"/>
          <a:ext cx="0" cy="0"/>
          <a:chOff x="0" y="0"/>
          <a:chExt cx="0" cy="0"/>
        </a:xfrm>
      </p:grpSpPr>
      <p:cxnSp>
        <p:nvCxnSpPr>
          <p:cNvPr id="96" name="Google Shape;96;p25"/>
          <p:cNvCxnSpPr/>
          <p:nvPr/>
        </p:nvCxnSpPr>
        <p:spPr>
          <a:xfrm>
            <a:off x="425200" y="415650"/>
            <a:ext cx="8296800" cy="0"/>
          </a:xfrm>
          <a:prstGeom prst="straightConnector1">
            <a:avLst/>
          </a:prstGeom>
          <a:noFill/>
          <a:ln cap="flat" cmpd="sng" w="38100">
            <a:solidFill>
              <a:srgbClr val="434343"/>
            </a:solidFill>
            <a:prstDash val="solid"/>
            <a:round/>
            <a:headEnd len="sm" w="sm" type="none"/>
            <a:tailEnd len="sm" w="sm" type="none"/>
          </a:ln>
        </p:spPr>
      </p:cxnSp>
      <p:cxnSp>
        <p:nvCxnSpPr>
          <p:cNvPr id="97" name="Google Shape;97;p25"/>
          <p:cNvCxnSpPr/>
          <p:nvPr/>
        </p:nvCxnSpPr>
        <p:spPr>
          <a:xfrm>
            <a:off x="425200" y="4740000"/>
            <a:ext cx="8296800" cy="0"/>
          </a:xfrm>
          <a:prstGeom prst="straightConnector1">
            <a:avLst/>
          </a:prstGeom>
          <a:noFill/>
          <a:ln cap="flat" cmpd="sng" w="19050">
            <a:solidFill>
              <a:srgbClr val="434343"/>
            </a:solidFill>
            <a:prstDash val="solid"/>
            <a:round/>
            <a:headEnd len="sm" w="sm" type="none"/>
            <a:tailEnd len="sm" w="sm" type="none"/>
          </a:ln>
        </p:spPr>
      </p:cxnSp>
      <p:sp>
        <p:nvSpPr>
          <p:cNvPr id="98" name="Google Shape;98;p2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434343"/>
              </a:buClr>
              <a:buSzPts val="4800"/>
              <a:buNone/>
              <a:defRPr sz="4800">
                <a:solidFill>
                  <a:srgbClr val="434343"/>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99" name="Google Shape;99;p2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63.png"/><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68.png"/><Relationship Id="rId4"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69.png"/><Relationship Id="rId4" Type="http://schemas.openxmlformats.org/officeDocument/2006/relationships/image" Target="../media/image6.png"/><Relationship Id="rId5" Type="http://schemas.openxmlformats.org/officeDocument/2006/relationships/image" Target="../media/image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2.png"/><Relationship Id="rId4" Type="http://schemas.openxmlformats.org/officeDocument/2006/relationships/image" Target="../media/image6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hyperlink" Target="https://designsprintkit.withgoogle.com/methods/"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2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2.png"/><Relationship Id="rId4" Type="http://schemas.openxmlformats.org/officeDocument/2006/relationships/image" Target="../media/image7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9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85.png"/><Relationship Id="rId7" Type="http://schemas.openxmlformats.org/officeDocument/2006/relationships/image" Target="../media/image95.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98.png"/><Relationship Id="rId7" Type="http://schemas.openxmlformats.org/officeDocument/2006/relationships/image" Target="../media/image8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10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9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10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7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2.png"/><Relationship Id="rId4" Type="http://schemas.openxmlformats.org/officeDocument/2006/relationships/image" Target="../media/image67.png"/><Relationship Id="rId5" Type="http://schemas.openxmlformats.org/officeDocument/2006/relationships/image" Target="../media/image71.png"/><Relationship Id="rId6" Type="http://schemas.openxmlformats.org/officeDocument/2006/relationships/image" Target="../media/image10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png"/><Relationship Id="rId4" Type="http://schemas.openxmlformats.org/officeDocument/2006/relationships/image" Target="../media/image94.png"/><Relationship Id="rId5" Type="http://schemas.openxmlformats.org/officeDocument/2006/relationships/image" Target="../media/image7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2.png"/><Relationship Id="rId4" Type="http://schemas.openxmlformats.org/officeDocument/2006/relationships/image" Target="../media/image1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2.png"/><Relationship Id="rId4" Type="http://schemas.openxmlformats.org/officeDocument/2006/relationships/image" Target="../media/image97.png"/><Relationship Id="rId5" Type="http://schemas.openxmlformats.org/officeDocument/2006/relationships/hyperlink" Target="https://drive.google.com/file/d/1GZMS9lDo25ATubGSP1FYzzLusm976jZh/view?usp=sharing" TargetMode="External"/><Relationship Id="rId6" Type="http://schemas.openxmlformats.org/officeDocument/2006/relationships/image" Target="../media/image8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2.png"/><Relationship Id="rId4" Type="http://schemas.openxmlformats.org/officeDocument/2006/relationships/image" Target="../media/image76.png"/><Relationship Id="rId5" Type="http://schemas.openxmlformats.org/officeDocument/2006/relationships/image" Target="../media/image9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75.png"/><Relationship Id="rId4" Type="http://schemas.openxmlformats.org/officeDocument/2006/relationships/image" Target="../media/image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s://youtu.be/4bX6ufsu8O4" TargetMode="External"/><Relationship Id="rId4" Type="http://schemas.openxmlformats.org/officeDocument/2006/relationships/image" Target="../media/image2.png"/><Relationship Id="rId5" Type="http://schemas.openxmlformats.org/officeDocument/2006/relationships/image" Target="../media/image83.png"/><Relationship Id="rId6" Type="http://schemas.openxmlformats.org/officeDocument/2006/relationships/image" Target="../media/image7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86.png"/><Relationship Id="rId4" Type="http://schemas.openxmlformats.org/officeDocument/2006/relationships/image" Target="../media/image2.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hyperlink" Target="https://www.notion.so/coderhouse/Dise-o-UX-UI-852d73f80fb3492b88598a070160043a"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9.png"/><Relationship Id="rId4" Type="http://schemas.openxmlformats.org/officeDocument/2006/relationships/image" Target="../media/image89.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6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69.png"/><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2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gif"/><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www.ideo.com/" TargetMode="Externa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png"/><Relationship Id="rId4" Type="http://schemas.openxmlformats.org/officeDocument/2006/relationships/image" Target="../media/image40.jpg"/><Relationship Id="rId5" Type="http://schemas.openxmlformats.org/officeDocument/2006/relationships/image" Target="../media/image3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4.jp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png"/><Relationship Id="rId4" Type="http://schemas.openxmlformats.org/officeDocument/2006/relationships/image" Target="../media/image56.jpg"/><Relationship Id="rId5" Type="http://schemas.openxmlformats.org/officeDocument/2006/relationships/image" Target="../media/image3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png"/><Relationship Id="rId4" Type="http://schemas.openxmlformats.org/officeDocument/2006/relationships/image" Target="../media/image3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png"/><Relationship Id="rId4" Type="http://schemas.openxmlformats.org/officeDocument/2006/relationships/image" Target="../media/image32.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png"/><Relationship Id="rId4" Type="http://schemas.openxmlformats.org/officeDocument/2006/relationships/image" Target="../media/image39.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jp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png"/><Relationship Id="rId4" Type="http://schemas.openxmlformats.org/officeDocument/2006/relationships/image" Target="../media/image58.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11.png"/><Relationship Id="rId8"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png"/><Relationship Id="rId4" Type="http://schemas.openxmlformats.org/officeDocument/2006/relationships/image" Target="../media/image1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png"/><Relationship Id="rId4"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2.png"/><Relationship Id="rId4" Type="http://schemas.openxmlformats.org/officeDocument/2006/relationships/hyperlink" Target="https://www.ideo.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png"/><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png"/><Relationship Id="rId4" Type="http://schemas.openxmlformats.org/officeDocument/2006/relationships/image" Target="../media/image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hyperlink" Target="http://www.youtube.com/watch?v=d1R239lxwsM" TargetMode="External"/><Relationship Id="rId4" Type="http://schemas.openxmlformats.org/officeDocument/2006/relationships/image" Target="../media/image44.jpg"/><Relationship Id="rId5" Type="http://schemas.openxmlformats.org/officeDocument/2006/relationships/image" Target="../media/image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png"/><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png"/><Relationship Id="rId4" Type="http://schemas.openxmlformats.org/officeDocument/2006/relationships/image" Target="../media/image72.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png"/><Relationship Id="rId4" Type="http://schemas.openxmlformats.org/officeDocument/2006/relationships/image" Target="../media/image4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png"/><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png"/><Relationship Id="rId4" Type="http://schemas.openxmlformats.org/officeDocument/2006/relationships/image" Target="../media/image46.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2.png"/><Relationship Id="rId4" Type="http://schemas.openxmlformats.org/officeDocument/2006/relationships/image" Target="../media/image65.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hyperlink" Target="http://www.gv.com/sprint/" TargetMode="External"/><Relationship Id="rId4" Type="http://schemas.openxmlformats.org/officeDocument/2006/relationships/image" Target="../media/image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2.png"/><Relationship Id="rId4" Type="http://schemas.openxmlformats.org/officeDocument/2006/relationships/image" Target="../media/image62.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2.png"/><Relationship Id="rId4" Type="http://schemas.openxmlformats.org/officeDocument/2006/relationships/image" Target="../media/image5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2.gif"/><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2.png"/><Relationship Id="rId4" Type="http://schemas.openxmlformats.org/officeDocument/2006/relationships/image" Target="../media/image57.g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70.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6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64.png"/><Relationship Id="rId4"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6"/>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METODOLOGÍAS DE DISEÑO</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a:solidFill>
                  <a:srgbClr val="121212"/>
                </a:solidFill>
                <a:latin typeface="Anton"/>
                <a:ea typeface="Anton"/>
                <a:cs typeface="Anton"/>
                <a:sym typeface="Anton"/>
              </a:rPr>
              <a:t>Y UX RESEARCH</a:t>
            </a:r>
            <a:endParaRPr i="1" sz="3600">
              <a:solidFill>
                <a:srgbClr val="121212"/>
              </a:solidFill>
              <a:latin typeface="Anton"/>
              <a:ea typeface="Anton"/>
              <a:cs typeface="Anton"/>
              <a:sym typeface="Anton"/>
            </a:endParaRPr>
          </a:p>
        </p:txBody>
      </p:sp>
      <p:sp>
        <p:nvSpPr>
          <p:cNvPr id="105" name="Google Shape;105;p26"/>
          <p:cNvSpPr txBox="1"/>
          <p:nvPr/>
        </p:nvSpPr>
        <p:spPr>
          <a:xfrm>
            <a:off x="2022750" y="1633175"/>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000">
                <a:solidFill>
                  <a:srgbClr val="121212"/>
                </a:solidFill>
                <a:latin typeface="Didact Gothic"/>
                <a:ea typeface="Didact Gothic"/>
                <a:cs typeface="Didact Gothic"/>
                <a:sym typeface="Didact Gothic"/>
              </a:rPr>
              <a:t>    </a:t>
            </a:r>
            <a:r>
              <a:rPr b="1" lang="en-GB" sz="2000">
                <a:solidFill>
                  <a:srgbClr val="121212"/>
                </a:solidFill>
                <a:latin typeface="Didact Gothic"/>
                <a:ea typeface="Didact Gothic"/>
                <a:cs typeface="Didact Gothic"/>
                <a:sym typeface="Didact Gothic"/>
              </a:rPr>
              <a:t> Clase 02</a:t>
            </a:r>
            <a:r>
              <a:rPr lang="en-GB" sz="2000">
                <a:solidFill>
                  <a:srgbClr val="121212"/>
                </a:solidFill>
                <a:latin typeface="Didact Gothic"/>
                <a:ea typeface="Didact Gothic"/>
                <a:cs typeface="Didact Gothic"/>
                <a:sym typeface="Didact Gothic"/>
              </a:rPr>
              <a:t>.  </a:t>
            </a:r>
            <a:r>
              <a:rPr lang="en-GB" sz="2000">
                <a:solidFill>
                  <a:srgbClr val="121212"/>
                </a:solidFill>
                <a:latin typeface="Didact Gothic"/>
                <a:ea typeface="Didact Gothic"/>
                <a:cs typeface="Didact Gothic"/>
                <a:sym typeface="Didact Gothic"/>
              </a:rPr>
              <a:t>DISEÑO UX/UI</a:t>
            </a:r>
            <a:endParaRPr sz="2000">
              <a:solidFill>
                <a:srgbClr val="121212"/>
              </a:solidFill>
              <a:latin typeface="Didact Gothic"/>
              <a:ea typeface="Didact Gothic"/>
              <a:cs typeface="Didact Gothic"/>
              <a:sym typeface="Didact Gothic"/>
            </a:endParaRPr>
          </a:p>
        </p:txBody>
      </p:sp>
      <p:sp>
        <p:nvSpPr>
          <p:cNvPr id="106" name="Google Shape;106;p26"/>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30" name="Shape 230"/>
        <p:cNvGrpSpPr/>
        <p:nvPr/>
      </p:nvGrpSpPr>
      <p:grpSpPr>
        <a:xfrm>
          <a:off x="0" y="0"/>
          <a:ext cx="0" cy="0"/>
          <a:chOff x="0" y="0"/>
          <a:chExt cx="0" cy="0"/>
        </a:xfrm>
      </p:grpSpPr>
      <p:sp>
        <p:nvSpPr>
          <p:cNvPr id="231" name="Google Shape;231;p35"/>
          <p:cNvSpPr txBox="1"/>
          <p:nvPr/>
        </p:nvSpPr>
        <p:spPr>
          <a:xfrm>
            <a:off x="852150" y="2484463"/>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pic>
        <p:nvPicPr>
          <p:cNvPr id="232" name="Google Shape;232;p3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33" name="Google Shape;233;p35"/>
          <p:cNvPicPr preferRelativeResize="0"/>
          <p:nvPr/>
        </p:nvPicPr>
        <p:blipFill rotWithShape="1">
          <a:blip r:embed="rId4">
            <a:alphaModFix/>
          </a:blip>
          <a:srcRect b="0" l="0" r="0" t="0"/>
          <a:stretch/>
        </p:blipFill>
        <p:spPr>
          <a:xfrm>
            <a:off x="1110100" y="752825"/>
            <a:ext cx="1293375" cy="1293375"/>
          </a:xfrm>
          <a:prstGeom prst="rect">
            <a:avLst/>
          </a:prstGeom>
          <a:noFill/>
          <a:ln>
            <a:noFill/>
          </a:ln>
        </p:spPr>
      </p:pic>
      <p:sp>
        <p:nvSpPr>
          <p:cNvPr id="234" name="Google Shape;234;p35"/>
          <p:cNvSpPr txBox="1"/>
          <p:nvPr/>
        </p:nvSpPr>
        <p:spPr>
          <a:xfrm>
            <a:off x="2577375" y="2280250"/>
            <a:ext cx="5711400" cy="1674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FFFFFF"/>
              </a:buClr>
              <a:buSzPts val="1800"/>
              <a:buChar char="●"/>
            </a:pPr>
            <a:r>
              <a:rPr lang="en-GB" sz="1800">
                <a:latin typeface="Helvetica Neue Light"/>
                <a:ea typeface="Helvetica Neue Light"/>
                <a:cs typeface="Helvetica Neue Light"/>
                <a:sym typeface="Helvetica Neue Light"/>
              </a:rPr>
              <a:t>No hablás con los usuarios.</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FFFFFF"/>
              </a:buClr>
              <a:buSzPts val="1800"/>
              <a:buChar char="●"/>
            </a:pPr>
            <a:r>
              <a:rPr lang="en-GB" sz="1800">
                <a:latin typeface="Helvetica Neue Light"/>
                <a:ea typeface="Helvetica Neue Light"/>
                <a:cs typeface="Helvetica Neue Light"/>
                <a:sym typeface="Helvetica Neue Light"/>
              </a:rPr>
              <a:t>No podés identificar tu público objetivo.</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FFFFFF"/>
              </a:buClr>
              <a:buSzPts val="1800"/>
              <a:buChar char="●"/>
            </a:pPr>
            <a:r>
              <a:rPr lang="en-GB" sz="1800">
                <a:latin typeface="Helvetica Neue Light"/>
                <a:ea typeface="Helvetica Neue Light"/>
                <a:cs typeface="Helvetica Neue Light"/>
                <a:sym typeface="Helvetica Neue Light"/>
              </a:rPr>
              <a:t>No definís el problema antes de intentar resolverlo.</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FFFFFF"/>
              </a:buClr>
              <a:buSzPts val="1800"/>
              <a:buChar char="●"/>
            </a:pPr>
            <a:r>
              <a:rPr lang="en-GB" sz="1800">
                <a:latin typeface="Helvetica Neue Light"/>
                <a:ea typeface="Helvetica Neue Light"/>
                <a:cs typeface="Helvetica Neue Light"/>
                <a:sym typeface="Helvetica Neue Light"/>
              </a:rPr>
              <a:t>Diseñás para vos.</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FFFFFF"/>
              </a:buClr>
              <a:buSzPts val="1800"/>
              <a:buChar char="●"/>
            </a:pPr>
            <a:r>
              <a:rPr lang="en-GB" sz="1800">
                <a:latin typeface="Helvetica Neue Light"/>
                <a:ea typeface="Helvetica Neue Light"/>
                <a:cs typeface="Helvetica Neue Light"/>
                <a:sym typeface="Helvetica Neue Light"/>
              </a:rPr>
              <a:t>Tomás decisiones de diseño basado en tus experiencias personales.</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FFFFFF"/>
              </a:buClr>
              <a:buSzPts val="1800"/>
              <a:buChar char="●"/>
            </a:pPr>
            <a:r>
              <a:rPr lang="en-GB" sz="1800">
                <a:latin typeface="Helvetica Neue Light"/>
                <a:ea typeface="Helvetica Neue Light"/>
                <a:cs typeface="Helvetica Neue Light"/>
                <a:sym typeface="Helvetica Neue Light"/>
              </a:rPr>
              <a:t>No se tienen en cuenta los objetivos de negocio.</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FFFFFF"/>
              </a:buClr>
              <a:buSzPts val="1800"/>
              <a:buChar char="●"/>
            </a:pPr>
            <a:r>
              <a:rPr lang="en-GB" sz="1800">
                <a:latin typeface="Helvetica Neue Light"/>
                <a:ea typeface="Helvetica Neue Light"/>
                <a:cs typeface="Helvetica Neue Light"/>
                <a:sym typeface="Helvetica Neue Light"/>
              </a:rPr>
              <a:t>Sólo pensás en la interfaz.</a:t>
            </a:r>
            <a:endParaRPr sz="1800">
              <a:solidFill>
                <a:srgbClr val="000000"/>
              </a:solidFill>
              <a:latin typeface="Helvetica Neue Light"/>
              <a:ea typeface="Helvetica Neue Light"/>
              <a:cs typeface="Helvetica Neue Light"/>
              <a:sym typeface="Helvetica Neue Light"/>
            </a:endParaRPr>
          </a:p>
        </p:txBody>
      </p:sp>
      <p:sp>
        <p:nvSpPr>
          <p:cNvPr id="235" name="Google Shape;235;p35"/>
          <p:cNvSpPr txBox="1"/>
          <p:nvPr/>
        </p:nvSpPr>
        <p:spPr>
          <a:xfrm>
            <a:off x="2577375" y="10571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FRACASARÁS EN UX SI...</a:t>
            </a:r>
            <a:endParaRPr i="1" sz="4000">
              <a:latin typeface="Anton"/>
              <a:ea typeface="Anton"/>
              <a:cs typeface="Anton"/>
              <a:sym typeface="Anton"/>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pic>
        <p:nvPicPr>
          <p:cNvPr id="1213" name="Google Shape;1213;p125"/>
          <p:cNvPicPr preferRelativeResize="0"/>
          <p:nvPr/>
        </p:nvPicPr>
        <p:blipFill>
          <a:blip r:embed="rId3">
            <a:alphaModFix/>
          </a:blip>
          <a:stretch>
            <a:fillRect/>
          </a:stretch>
        </p:blipFill>
        <p:spPr>
          <a:xfrm>
            <a:off x="-87124" y="-81138"/>
            <a:ext cx="9432475" cy="5305775"/>
          </a:xfrm>
          <a:prstGeom prst="rect">
            <a:avLst/>
          </a:prstGeom>
          <a:noFill/>
          <a:ln>
            <a:noFill/>
          </a:ln>
        </p:spPr>
      </p:pic>
      <p:pic>
        <p:nvPicPr>
          <p:cNvPr id="1214" name="Google Shape;1214;p125"/>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26"/>
          <p:cNvSpPr txBox="1"/>
          <p:nvPr/>
        </p:nvSpPr>
        <p:spPr>
          <a:xfrm>
            <a:off x="2833800" y="2030400"/>
            <a:ext cx="52683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600">
                <a:solidFill>
                  <a:srgbClr val="222222"/>
                </a:solidFill>
                <a:highlight>
                  <a:srgbClr val="FFFFFF"/>
                </a:highlight>
                <a:latin typeface="Helvetica Neue Light"/>
                <a:ea typeface="Helvetica Neue Light"/>
                <a:cs typeface="Helvetica Neue Light"/>
                <a:sym typeface="Helvetica Neue Light"/>
              </a:rPr>
              <a:t>Se prueba el prototipo con personas reales y se analiza.</a:t>
            </a:r>
            <a:endParaRPr sz="2600">
              <a:solidFill>
                <a:srgbClr val="222222"/>
              </a:solidFill>
              <a:highlight>
                <a:srgbClr val="FFFFFF"/>
              </a:highlight>
              <a:latin typeface="Helvetica Neue Light"/>
              <a:ea typeface="Helvetica Neue Light"/>
              <a:cs typeface="Helvetica Neue Light"/>
              <a:sym typeface="Helvetica Neue Light"/>
            </a:endParaRPr>
          </a:p>
        </p:txBody>
      </p:sp>
      <p:sp>
        <p:nvSpPr>
          <p:cNvPr id="1220" name="Google Shape;1220;p126"/>
          <p:cNvSpPr txBox="1"/>
          <p:nvPr/>
        </p:nvSpPr>
        <p:spPr>
          <a:xfrm>
            <a:off x="764700" y="1114050"/>
            <a:ext cx="13302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rgbClr val="0C343D"/>
                </a:solidFill>
                <a:latin typeface="Rubik"/>
                <a:ea typeface="Rubik"/>
                <a:cs typeface="Rubik"/>
                <a:sym typeface="Rubik"/>
              </a:rPr>
              <a:t>VIERNES</a:t>
            </a:r>
            <a:endParaRPr>
              <a:solidFill>
                <a:srgbClr val="0C343D"/>
              </a:solidFill>
            </a:endParaRPr>
          </a:p>
        </p:txBody>
      </p:sp>
      <p:cxnSp>
        <p:nvCxnSpPr>
          <p:cNvPr id="1221" name="Google Shape;1221;p126"/>
          <p:cNvCxnSpPr/>
          <p:nvPr/>
        </p:nvCxnSpPr>
        <p:spPr>
          <a:xfrm>
            <a:off x="1443150" y="1558100"/>
            <a:ext cx="0" cy="747600"/>
          </a:xfrm>
          <a:prstGeom prst="straightConnector1">
            <a:avLst/>
          </a:prstGeom>
          <a:noFill/>
          <a:ln cap="flat" cmpd="sng" w="9525">
            <a:solidFill>
              <a:srgbClr val="595959"/>
            </a:solidFill>
            <a:prstDash val="solid"/>
            <a:round/>
            <a:headEnd len="med" w="med" type="none"/>
            <a:tailEnd len="med" w="med" type="none"/>
          </a:ln>
        </p:spPr>
      </p:cxnSp>
      <p:sp>
        <p:nvSpPr>
          <p:cNvPr id="1222" name="Google Shape;1222;p126"/>
          <p:cNvSpPr/>
          <p:nvPr/>
        </p:nvSpPr>
        <p:spPr>
          <a:xfrm>
            <a:off x="654261" y="1889050"/>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222222"/>
                </a:solidFill>
                <a:latin typeface="Rubik"/>
                <a:ea typeface="Rubik"/>
                <a:cs typeface="Rubik"/>
                <a:sym typeface="Rubik"/>
              </a:rPr>
              <a:t>TESTEAR</a:t>
            </a:r>
            <a:endParaRPr b="1" sz="1200">
              <a:solidFill>
                <a:srgbClr val="222222"/>
              </a:solidFill>
              <a:latin typeface="Rubik"/>
              <a:ea typeface="Rubik"/>
              <a:cs typeface="Rubik"/>
              <a:sym typeface="Rubik"/>
            </a:endParaRPr>
          </a:p>
        </p:txBody>
      </p:sp>
      <p:pic>
        <p:nvPicPr>
          <p:cNvPr id="1223" name="Google Shape;1223;p12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pic>
        <p:nvPicPr>
          <p:cNvPr id="1228" name="Google Shape;1228;p127"/>
          <p:cNvPicPr preferRelativeResize="0"/>
          <p:nvPr/>
        </p:nvPicPr>
        <p:blipFill>
          <a:blip r:embed="rId3">
            <a:alphaModFix/>
          </a:blip>
          <a:stretch>
            <a:fillRect/>
          </a:stretch>
        </p:blipFill>
        <p:spPr>
          <a:xfrm>
            <a:off x="-76068" y="-643225"/>
            <a:ext cx="9288200" cy="6176650"/>
          </a:xfrm>
          <a:prstGeom prst="rect">
            <a:avLst/>
          </a:prstGeom>
          <a:noFill/>
          <a:ln>
            <a:noFill/>
          </a:ln>
        </p:spPr>
      </p:pic>
      <p:pic>
        <p:nvPicPr>
          <p:cNvPr id="1229" name="Google Shape;1229;p12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33" name="Shape 1233"/>
        <p:cNvGrpSpPr/>
        <p:nvPr/>
      </p:nvGrpSpPr>
      <p:grpSpPr>
        <a:xfrm>
          <a:off x="0" y="0"/>
          <a:ext cx="0" cy="0"/>
          <a:chOff x="0" y="0"/>
          <a:chExt cx="0" cy="0"/>
        </a:xfrm>
      </p:grpSpPr>
      <p:sp>
        <p:nvSpPr>
          <p:cNvPr id="1234" name="Google Shape;1234;p128"/>
          <p:cNvSpPr txBox="1"/>
          <p:nvPr/>
        </p:nvSpPr>
        <p:spPr>
          <a:xfrm>
            <a:off x="999025" y="1175400"/>
            <a:ext cx="7146000" cy="279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solidFill>
                <a:srgbClr val="E8E7E3"/>
              </a:solidFill>
            </a:endParaRPr>
          </a:p>
          <a:p>
            <a:pPr indent="0" lvl="0" marL="0" rtl="0" algn="ctr">
              <a:spcBef>
                <a:spcPts val="0"/>
              </a:spcBef>
              <a:spcAft>
                <a:spcPts val="0"/>
              </a:spcAft>
              <a:buNone/>
            </a:pPr>
            <a:r>
              <a:rPr i="1" lang="en-GB" sz="3000">
                <a:solidFill>
                  <a:srgbClr val="EEFF41"/>
                </a:solidFill>
                <a:latin typeface="Anton"/>
                <a:ea typeface="Anton"/>
                <a:cs typeface="Anton"/>
                <a:sym typeface="Anton"/>
              </a:rPr>
              <a:t>¡PARA PENSAR!</a:t>
            </a:r>
            <a:endParaRPr i="1" sz="3000">
              <a:solidFill>
                <a:srgbClr val="EEFF41"/>
              </a:solidFill>
              <a:latin typeface="Didact Gothic"/>
              <a:ea typeface="Didact Gothic"/>
              <a:cs typeface="Didact Gothic"/>
              <a:sym typeface="Didact Gothic"/>
            </a:endParaRPr>
          </a:p>
          <a:p>
            <a:pPr indent="0" lvl="0" marL="0" rtl="0" algn="ctr">
              <a:spcBef>
                <a:spcPts val="1000"/>
              </a:spcBef>
              <a:spcAft>
                <a:spcPts val="0"/>
              </a:spcAft>
              <a:buNone/>
            </a:pPr>
            <a:r>
              <a:rPr i="1" lang="en-GB" sz="2000">
                <a:solidFill>
                  <a:schemeClr val="lt1"/>
                </a:solidFill>
                <a:latin typeface="Didact Gothic"/>
                <a:ea typeface="Didact Gothic"/>
                <a:cs typeface="Didact Gothic"/>
                <a:sym typeface="Didact Gothic"/>
              </a:rPr>
              <a:t>¿Encontrás algún patrón que se repite entre</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None/>
            </a:pPr>
            <a:r>
              <a:rPr i="1" lang="en-GB" sz="2000">
                <a:solidFill>
                  <a:schemeClr val="lt1"/>
                </a:solidFill>
                <a:latin typeface="Didact Gothic"/>
                <a:ea typeface="Didact Gothic"/>
                <a:cs typeface="Didact Gothic"/>
                <a:sym typeface="Didact Gothic"/>
              </a:rPr>
              <a:t>Design Thinking y Design Sprint?</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Clr>
                <a:schemeClr val="dk1"/>
              </a:buClr>
              <a:buSzPts val="3600"/>
              <a:buFont typeface="Arial"/>
              <a:buNone/>
            </a:pPr>
            <a:r>
              <a:t/>
            </a:r>
            <a:endParaRPr i="1" sz="2000">
              <a:solidFill>
                <a:schemeClr val="lt1"/>
              </a:solidFill>
              <a:latin typeface="Didact Gothic"/>
              <a:ea typeface="Didact Gothic"/>
              <a:cs typeface="Didact Gothic"/>
              <a:sym typeface="Didact Gothic"/>
            </a:endParaRPr>
          </a:p>
          <a:p>
            <a:pPr indent="0" lvl="0" marL="0" rtl="0" algn="ctr">
              <a:spcBef>
                <a:spcPts val="0"/>
              </a:spcBef>
              <a:spcAft>
                <a:spcPts val="0"/>
              </a:spcAft>
              <a:buNone/>
            </a:pPr>
            <a:r>
              <a:rPr lang="en-GB" sz="2000">
                <a:solidFill>
                  <a:schemeClr val="lt1"/>
                </a:solidFill>
                <a:latin typeface="Didact Gothic"/>
                <a:ea typeface="Didact Gothic"/>
                <a:cs typeface="Didact Gothic"/>
                <a:sym typeface="Didact Gothic"/>
              </a:rPr>
              <a:t>MULTIPLE CHOICE</a:t>
            </a:r>
            <a:br>
              <a:rPr lang="en-GB" sz="2000">
                <a:solidFill>
                  <a:schemeClr val="lt1"/>
                </a:solidFill>
                <a:latin typeface="Didact Gothic"/>
                <a:ea typeface="Didact Gothic"/>
                <a:cs typeface="Didact Gothic"/>
                <a:sym typeface="Didact Gothic"/>
              </a:rPr>
            </a:br>
            <a:r>
              <a:rPr b="1" lang="en-GB" sz="1600" u="sng">
                <a:solidFill>
                  <a:schemeClr val="lt1"/>
                </a:solidFill>
                <a:latin typeface="Didact Gothic"/>
                <a:ea typeface="Didact Gothic"/>
                <a:cs typeface="Didact Gothic"/>
                <a:sym typeface="Didact Gothic"/>
              </a:rPr>
              <a:t>CONTESTA LA ENCUESTA DE ZOOM</a:t>
            </a:r>
            <a:endParaRPr sz="2000">
              <a:solidFill>
                <a:srgbClr val="E8E7E3"/>
              </a:solidFill>
              <a:latin typeface="Didact Gothic"/>
              <a:ea typeface="Didact Gothic"/>
              <a:cs typeface="Didact Gothic"/>
              <a:sym typeface="Didact Gothic"/>
            </a:endParaRPr>
          </a:p>
        </p:txBody>
      </p:sp>
      <p:pic>
        <p:nvPicPr>
          <p:cNvPr id="1235" name="Google Shape;1235;p128"/>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pic>
        <p:nvPicPr>
          <p:cNvPr id="1236" name="Google Shape;1236;p128"/>
          <p:cNvPicPr preferRelativeResize="0"/>
          <p:nvPr/>
        </p:nvPicPr>
        <p:blipFill rotWithShape="1">
          <a:blip r:embed="rId5">
            <a:alphaModFix/>
          </a:blip>
          <a:srcRect b="0" l="-28965" r="0" t="-28965"/>
          <a:stretch/>
        </p:blipFill>
        <p:spPr>
          <a:xfrm>
            <a:off x="4243375" y="4015625"/>
            <a:ext cx="657225" cy="485775"/>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0" name="Shape 1240"/>
        <p:cNvGrpSpPr/>
        <p:nvPr/>
      </p:nvGrpSpPr>
      <p:grpSpPr>
        <a:xfrm>
          <a:off x="0" y="0"/>
          <a:ext cx="0" cy="0"/>
          <a:chOff x="0" y="0"/>
          <a:chExt cx="0" cy="0"/>
        </a:xfrm>
      </p:grpSpPr>
      <p:sp>
        <p:nvSpPr>
          <p:cNvPr id="1241" name="Google Shape;1241;p129"/>
          <p:cNvSpPr txBox="1"/>
          <p:nvPr/>
        </p:nvSpPr>
        <p:spPr>
          <a:xfrm>
            <a:off x="2657700" y="213695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245" name="Shape 1245"/>
        <p:cNvGrpSpPr/>
        <p:nvPr/>
      </p:nvGrpSpPr>
      <p:grpSpPr>
        <a:xfrm>
          <a:off x="0" y="0"/>
          <a:ext cx="0" cy="0"/>
          <a:chOff x="0" y="0"/>
          <a:chExt cx="0" cy="0"/>
        </a:xfrm>
      </p:grpSpPr>
      <p:sp>
        <p:nvSpPr>
          <p:cNvPr id="1246" name="Google Shape;1246;p130"/>
          <p:cNvSpPr txBox="1"/>
          <p:nvPr/>
        </p:nvSpPr>
        <p:spPr>
          <a:xfrm>
            <a:off x="761950" y="2077200"/>
            <a:ext cx="7620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Helvetica Neue Light"/>
                <a:ea typeface="Helvetica Neue Light"/>
                <a:cs typeface="Helvetica Neue Light"/>
                <a:sym typeface="Helvetica Neue Light"/>
              </a:rPr>
              <a:t>CON DESIGN THINKING O DESIGN SPRINT </a:t>
            </a:r>
            <a:r>
              <a:rPr lang="en-GB" sz="2000">
                <a:latin typeface="Helvetica Neue Light"/>
                <a:ea typeface="Helvetica Neue Light"/>
                <a:cs typeface="Helvetica Neue Light"/>
                <a:sym typeface="Helvetica Neue Light"/>
              </a:rPr>
              <a:t>ESTAMOS</a:t>
            </a:r>
            <a:r>
              <a:rPr lang="en-GB" sz="2000">
                <a:latin typeface="Helvetica Neue Light"/>
                <a:ea typeface="Helvetica Neue Light"/>
                <a:cs typeface="Helvetica Neue Light"/>
                <a:sym typeface="Helvetica Neue Light"/>
              </a:rPr>
              <a:t> MAS CERCA DE IDENTIFICAR </a:t>
            </a:r>
            <a:r>
              <a:rPr lang="en-GB" sz="2000">
                <a:latin typeface="Helvetica Neue Light"/>
                <a:ea typeface="Helvetica Neue Light"/>
                <a:cs typeface="Helvetica Neue Light"/>
                <a:sym typeface="Helvetica Neue Light"/>
              </a:rPr>
              <a:t>UNA NECESIDAD PUNTUAL.</a:t>
            </a:r>
            <a:br>
              <a:rPr lang="en-GB" sz="2000">
                <a:latin typeface="Helvetica Neue"/>
                <a:ea typeface="Helvetica Neue"/>
                <a:cs typeface="Helvetica Neue"/>
                <a:sym typeface="Helvetica Neue"/>
              </a:rPr>
            </a:br>
            <a:endParaRPr sz="2000">
              <a:latin typeface="Helvetica Neue"/>
              <a:ea typeface="Helvetica Neue"/>
              <a:cs typeface="Helvetica Neue"/>
              <a:sym typeface="Helvetica Neue"/>
            </a:endParaRPr>
          </a:p>
          <a:p>
            <a:pPr indent="0" lvl="0" marL="0" rtl="0" algn="ctr">
              <a:spcBef>
                <a:spcPts val="0"/>
              </a:spcBef>
              <a:spcAft>
                <a:spcPts val="0"/>
              </a:spcAft>
              <a:buNone/>
            </a:pPr>
            <a:r>
              <a:rPr i="1" lang="en-GB" sz="3600">
                <a:latin typeface="Anton"/>
                <a:ea typeface="Anton"/>
                <a:cs typeface="Anton"/>
                <a:sym typeface="Anton"/>
              </a:rPr>
              <a:t>LA IDEA AHORA ES BUSCAR INFORMACIÓN QUE VALIDE </a:t>
            </a:r>
            <a:r>
              <a:rPr i="1" lang="en-GB" sz="3600">
                <a:latin typeface="Anton"/>
                <a:ea typeface="Anton"/>
                <a:cs typeface="Anton"/>
                <a:sym typeface="Anton"/>
              </a:rPr>
              <a:t>ESE PROBLEMA.</a:t>
            </a:r>
            <a:endParaRPr i="1" sz="3600">
              <a:latin typeface="Anton"/>
              <a:ea typeface="Anton"/>
              <a:cs typeface="Anton"/>
              <a:sym typeface="Anton"/>
            </a:endParaRPr>
          </a:p>
        </p:txBody>
      </p:sp>
      <p:pic>
        <p:nvPicPr>
          <p:cNvPr id="1247" name="Google Shape;1247;p13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51" name="Shape 1251"/>
        <p:cNvGrpSpPr/>
        <p:nvPr/>
      </p:nvGrpSpPr>
      <p:grpSpPr>
        <a:xfrm>
          <a:off x="0" y="0"/>
          <a:ext cx="0" cy="0"/>
          <a:chOff x="0" y="0"/>
          <a:chExt cx="0" cy="0"/>
        </a:xfrm>
      </p:grpSpPr>
      <p:sp>
        <p:nvSpPr>
          <p:cNvPr id="1252" name="Google Shape;1252;p131"/>
          <p:cNvSpPr txBox="1"/>
          <p:nvPr/>
        </p:nvSpPr>
        <p:spPr>
          <a:xfrm>
            <a:off x="1778000" y="1644800"/>
            <a:ext cx="5588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RESEARCH (INVESTIGACIÓN)</a:t>
            </a:r>
            <a:endParaRPr i="1" sz="3600">
              <a:solidFill>
                <a:srgbClr val="E0FF00"/>
              </a:solidFill>
              <a:latin typeface="Anton"/>
              <a:ea typeface="Anton"/>
              <a:cs typeface="Anton"/>
              <a:sym typeface="Anton"/>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32"/>
          <p:cNvSpPr txBox="1"/>
          <p:nvPr/>
        </p:nvSpPr>
        <p:spPr>
          <a:xfrm>
            <a:off x="583695" y="2685423"/>
            <a:ext cx="2356200" cy="5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000">
                <a:solidFill>
                  <a:srgbClr val="222222"/>
                </a:solidFill>
                <a:latin typeface="Anton"/>
                <a:ea typeface="Anton"/>
                <a:cs typeface="Anton"/>
                <a:sym typeface="Anton"/>
              </a:rPr>
              <a:t>RESEARCH GENERATIVO</a:t>
            </a:r>
            <a:endParaRPr i="1" sz="2000">
              <a:solidFill>
                <a:srgbClr val="222222"/>
              </a:solidFill>
              <a:latin typeface="Anton"/>
              <a:ea typeface="Anton"/>
              <a:cs typeface="Anton"/>
              <a:sym typeface="Anton"/>
            </a:endParaRPr>
          </a:p>
        </p:txBody>
      </p:sp>
      <p:sp>
        <p:nvSpPr>
          <p:cNvPr id="1258" name="Google Shape;1258;p132"/>
          <p:cNvSpPr txBox="1"/>
          <p:nvPr/>
        </p:nvSpPr>
        <p:spPr>
          <a:xfrm>
            <a:off x="455000" y="3218434"/>
            <a:ext cx="26136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2"/>
                </a:solidFill>
                <a:latin typeface="Helvetica Neue"/>
                <a:ea typeface="Helvetica Neue"/>
                <a:cs typeface="Helvetica Neue"/>
                <a:sym typeface="Helvetica Neue"/>
              </a:rPr>
              <a:t>Para comprender necesidades</a:t>
            </a:r>
            <a:endParaRPr sz="1200">
              <a:solidFill>
                <a:srgbClr val="999999"/>
              </a:solidFill>
              <a:latin typeface="Helvetica Neue"/>
              <a:ea typeface="Helvetica Neue"/>
              <a:cs typeface="Helvetica Neue"/>
              <a:sym typeface="Helvetica Neue"/>
            </a:endParaRPr>
          </a:p>
        </p:txBody>
      </p:sp>
      <p:sp>
        <p:nvSpPr>
          <p:cNvPr id="1259" name="Google Shape;1259;p132"/>
          <p:cNvSpPr/>
          <p:nvPr/>
        </p:nvSpPr>
        <p:spPr>
          <a:xfrm>
            <a:off x="1326431" y="19550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260" name="Google Shape;1260;p132"/>
          <p:cNvSpPr txBox="1"/>
          <p:nvPr/>
        </p:nvSpPr>
        <p:spPr>
          <a:xfrm>
            <a:off x="1338398" y="20814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sp>
        <p:nvSpPr>
          <p:cNvPr id="1261" name="Google Shape;1261;p132"/>
          <p:cNvSpPr txBox="1"/>
          <p:nvPr/>
        </p:nvSpPr>
        <p:spPr>
          <a:xfrm>
            <a:off x="6247847" y="2698323"/>
            <a:ext cx="2356200" cy="5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000">
                <a:solidFill>
                  <a:srgbClr val="222222"/>
                </a:solidFill>
                <a:latin typeface="Anton"/>
                <a:ea typeface="Anton"/>
                <a:cs typeface="Anton"/>
                <a:sym typeface="Anton"/>
              </a:rPr>
              <a:t>RESEARCH EVALUATIVO</a:t>
            </a:r>
            <a:endParaRPr i="1" sz="2000">
              <a:solidFill>
                <a:srgbClr val="222222"/>
              </a:solidFill>
              <a:latin typeface="Anton"/>
              <a:ea typeface="Anton"/>
              <a:cs typeface="Anton"/>
              <a:sym typeface="Anton"/>
            </a:endParaRPr>
          </a:p>
        </p:txBody>
      </p:sp>
      <p:sp>
        <p:nvSpPr>
          <p:cNvPr id="1262" name="Google Shape;1262;p132"/>
          <p:cNvSpPr txBox="1"/>
          <p:nvPr/>
        </p:nvSpPr>
        <p:spPr>
          <a:xfrm>
            <a:off x="6075400" y="3166676"/>
            <a:ext cx="27300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2"/>
                </a:solidFill>
                <a:latin typeface="Helvetica Neue"/>
                <a:ea typeface="Helvetica Neue"/>
                <a:cs typeface="Helvetica Neue"/>
                <a:sym typeface="Helvetica Neue"/>
              </a:rPr>
              <a:t>Para evaluar una propuesta</a:t>
            </a:r>
            <a:endParaRPr b="1" sz="1200">
              <a:solidFill>
                <a:srgbClr val="999999"/>
              </a:solidFill>
              <a:latin typeface="Helvetica Neue"/>
              <a:ea typeface="Helvetica Neue"/>
              <a:cs typeface="Helvetica Neue"/>
              <a:sym typeface="Helvetica Neue"/>
            </a:endParaRPr>
          </a:p>
        </p:txBody>
      </p:sp>
      <p:sp>
        <p:nvSpPr>
          <p:cNvPr id="1263" name="Google Shape;1263;p132"/>
          <p:cNvSpPr/>
          <p:nvPr/>
        </p:nvSpPr>
        <p:spPr>
          <a:xfrm>
            <a:off x="7060716" y="19550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264" name="Google Shape;1264;p132"/>
          <p:cNvSpPr txBox="1"/>
          <p:nvPr/>
        </p:nvSpPr>
        <p:spPr>
          <a:xfrm>
            <a:off x="7072682" y="20814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E</a:t>
            </a:r>
            <a:endParaRPr b="1" sz="3600">
              <a:solidFill>
                <a:srgbClr val="FFFFFF"/>
              </a:solidFill>
              <a:latin typeface="Helvetica Neue"/>
              <a:ea typeface="Helvetica Neue"/>
              <a:cs typeface="Helvetica Neue"/>
              <a:sym typeface="Helvetica Neue"/>
            </a:endParaRPr>
          </a:p>
        </p:txBody>
      </p:sp>
      <p:sp>
        <p:nvSpPr>
          <p:cNvPr id="1265" name="Google Shape;1265;p132"/>
          <p:cNvSpPr txBox="1"/>
          <p:nvPr/>
        </p:nvSpPr>
        <p:spPr>
          <a:xfrm>
            <a:off x="3455647" y="2698323"/>
            <a:ext cx="2356200" cy="5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000">
                <a:solidFill>
                  <a:srgbClr val="222222"/>
                </a:solidFill>
                <a:latin typeface="Anton"/>
                <a:ea typeface="Anton"/>
                <a:cs typeface="Anton"/>
                <a:sym typeface="Anton"/>
              </a:rPr>
              <a:t>IDEACIÓN</a:t>
            </a:r>
            <a:endParaRPr i="1" sz="2000">
              <a:solidFill>
                <a:srgbClr val="222222"/>
              </a:solidFill>
              <a:latin typeface="Anton"/>
              <a:ea typeface="Anton"/>
              <a:cs typeface="Anton"/>
              <a:sym typeface="Anton"/>
            </a:endParaRPr>
          </a:p>
        </p:txBody>
      </p:sp>
      <p:sp>
        <p:nvSpPr>
          <p:cNvPr id="1266" name="Google Shape;1266;p132"/>
          <p:cNvSpPr txBox="1"/>
          <p:nvPr/>
        </p:nvSpPr>
        <p:spPr>
          <a:xfrm>
            <a:off x="3283200" y="3218425"/>
            <a:ext cx="27300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2"/>
                </a:solidFill>
                <a:latin typeface="Helvetica Neue"/>
                <a:ea typeface="Helvetica Neue"/>
                <a:cs typeface="Helvetica Neue"/>
                <a:sym typeface="Helvetica Neue"/>
              </a:rPr>
              <a:t>Para ayudar a tomar decisiones</a:t>
            </a:r>
            <a:endParaRPr b="1" sz="1200">
              <a:solidFill>
                <a:srgbClr val="999999"/>
              </a:solidFill>
              <a:latin typeface="Helvetica Neue"/>
              <a:ea typeface="Helvetica Neue"/>
              <a:cs typeface="Helvetica Neue"/>
              <a:sym typeface="Helvetica Neue"/>
            </a:endParaRPr>
          </a:p>
        </p:txBody>
      </p:sp>
      <p:sp>
        <p:nvSpPr>
          <p:cNvPr id="1267" name="Google Shape;1267;p132"/>
          <p:cNvSpPr/>
          <p:nvPr/>
        </p:nvSpPr>
        <p:spPr>
          <a:xfrm>
            <a:off x="4268516" y="19550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268" name="Google Shape;1268;p132"/>
          <p:cNvSpPr txBox="1"/>
          <p:nvPr/>
        </p:nvSpPr>
        <p:spPr>
          <a:xfrm>
            <a:off x="4280482" y="20814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I</a:t>
            </a:r>
            <a:endParaRPr b="1" sz="3600">
              <a:solidFill>
                <a:srgbClr val="FFFFFF"/>
              </a:solidFill>
              <a:latin typeface="Helvetica Neue"/>
              <a:ea typeface="Helvetica Neue"/>
              <a:cs typeface="Helvetica Neue"/>
              <a:sym typeface="Helvetica Neue"/>
            </a:endParaRPr>
          </a:p>
        </p:txBody>
      </p:sp>
      <p:sp>
        <p:nvSpPr>
          <p:cNvPr id="1269" name="Google Shape;1269;p132"/>
          <p:cNvSpPr txBox="1"/>
          <p:nvPr/>
        </p:nvSpPr>
        <p:spPr>
          <a:xfrm>
            <a:off x="852150" y="452775"/>
            <a:ext cx="7439700" cy="75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TIPOS DE RESEARCH</a:t>
            </a:r>
            <a:endParaRPr b="0" i="1" sz="4000" u="none" cap="none" strike="noStrike">
              <a:solidFill>
                <a:srgbClr val="000000"/>
              </a:solidFill>
              <a:latin typeface="Anton"/>
              <a:ea typeface="Anton"/>
              <a:cs typeface="Anton"/>
              <a:sym typeface="Anton"/>
            </a:endParaRPr>
          </a:p>
        </p:txBody>
      </p:sp>
      <p:pic>
        <p:nvPicPr>
          <p:cNvPr id="1270" name="Google Shape;1270;p1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133"/>
          <p:cNvSpPr/>
          <p:nvPr/>
        </p:nvSpPr>
        <p:spPr>
          <a:xfrm>
            <a:off x="497250" y="1209375"/>
            <a:ext cx="2522400" cy="35544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3"/>
          <p:cNvSpPr txBox="1"/>
          <p:nvPr/>
        </p:nvSpPr>
        <p:spPr>
          <a:xfrm>
            <a:off x="852150" y="452775"/>
            <a:ext cx="7439700" cy="75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¿COMO?</a:t>
            </a:r>
            <a:endParaRPr b="0" i="1" sz="4000" u="none" cap="none" strike="noStrike">
              <a:solidFill>
                <a:srgbClr val="000000"/>
              </a:solidFill>
              <a:latin typeface="Anton"/>
              <a:ea typeface="Anton"/>
              <a:cs typeface="Anton"/>
              <a:sym typeface="Anton"/>
            </a:endParaRPr>
          </a:p>
        </p:txBody>
      </p:sp>
      <p:sp>
        <p:nvSpPr>
          <p:cNvPr id="1277" name="Google Shape;1277;p133"/>
          <p:cNvSpPr txBox="1"/>
          <p:nvPr/>
        </p:nvSpPr>
        <p:spPr>
          <a:xfrm>
            <a:off x="583695" y="2380623"/>
            <a:ext cx="2356200" cy="5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000">
                <a:solidFill>
                  <a:srgbClr val="222222"/>
                </a:solidFill>
                <a:latin typeface="Anton"/>
                <a:ea typeface="Anton"/>
                <a:cs typeface="Anton"/>
                <a:sym typeface="Anton"/>
              </a:rPr>
              <a:t>RESEARCH GENERATIVO</a:t>
            </a:r>
            <a:endParaRPr i="1" sz="2000">
              <a:solidFill>
                <a:srgbClr val="222222"/>
              </a:solidFill>
              <a:latin typeface="Anton"/>
              <a:ea typeface="Anton"/>
              <a:cs typeface="Anton"/>
              <a:sym typeface="Anton"/>
            </a:endParaRPr>
          </a:p>
        </p:txBody>
      </p:sp>
      <p:sp>
        <p:nvSpPr>
          <p:cNvPr id="1278" name="Google Shape;1278;p133"/>
          <p:cNvSpPr txBox="1"/>
          <p:nvPr/>
        </p:nvSpPr>
        <p:spPr>
          <a:xfrm>
            <a:off x="455000" y="2913627"/>
            <a:ext cx="2613600" cy="110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Focus groups</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Entrevistas individuales</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Entrevistas en contexto</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Encuestas</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Desktop research</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Mapa de Empatia</a:t>
            </a:r>
            <a:endParaRPr sz="1200">
              <a:solidFill>
                <a:schemeClr val="dk2"/>
              </a:solidFill>
              <a:latin typeface="Helvetica Neue"/>
              <a:ea typeface="Helvetica Neue"/>
              <a:cs typeface="Helvetica Neue"/>
              <a:sym typeface="Helvetica Neue"/>
            </a:endParaRPr>
          </a:p>
        </p:txBody>
      </p:sp>
      <p:sp>
        <p:nvSpPr>
          <p:cNvPr id="1279" name="Google Shape;1279;p133"/>
          <p:cNvSpPr/>
          <p:nvPr/>
        </p:nvSpPr>
        <p:spPr>
          <a:xfrm>
            <a:off x="1326431" y="16502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280" name="Google Shape;1280;p133"/>
          <p:cNvSpPr txBox="1"/>
          <p:nvPr/>
        </p:nvSpPr>
        <p:spPr>
          <a:xfrm>
            <a:off x="1338398" y="17766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sp>
        <p:nvSpPr>
          <p:cNvPr id="1281" name="Google Shape;1281;p133"/>
          <p:cNvSpPr txBox="1"/>
          <p:nvPr/>
        </p:nvSpPr>
        <p:spPr>
          <a:xfrm>
            <a:off x="6247847" y="2393523"/>
            <a:ext cx="2356200" cy="5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000">
                <a:solidFill>
                  <a:srgbClr val="222222"/>
                </a:solidFill>
                <a:latin typeface="Anton"/>
                <a:ea typeface="Anton"/>
                <a:cs typeface="Anton"/>
                <a:sym typeface="Anton"/>
              </a:rPr>
              <a:t>RESEARCH EVALUATIVO</a:t>
            </a:r>
            <a:endParaRPr i="1" sz="2000">
              <a:solidFill>
                <a:srgbClr val="222222"/>
              </a:solidFill>
              <a:latin typeface="Anton"/>
              <a:ea typeface="Anton"/>
              <a:cs typeface="Anton"/>
              <a:sym typeface="Anton"/>
            </a:endParaRPr>
          </a:p>
        </p:txBody>
      </p:sp>
      <p:sp>
        <p:nvSpPr>
          <p:cNvPr id="1282" name="Google Shape;1282;p133"/>
          <p:cNvSpPr txBox="1"/>
          <p:nvPr/>
        </p:nvSpPr>
        <p:spPr>
          <a:xfrm>
            <a:off x="6075400" y="2821625"/>
            <a:ext cx="2730000" cy="155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Pruebas de usabilidad</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Encuestas interactivas</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Mapas de calor</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Recording sessions</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Card sorting</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Análisis de métricas</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Observaciones en campo</a:t>
            </a:r>
            <a:endParaRPr sz="1200">
              <a:solidFill>
                <a:schemeClr val="dk2"/>
              </a:solidFill>
              <a:latin typeface="Helvetica Neue"/>
              <a:ea typeface="Helvetica Neue"/>
              <a:cs typeface="Helvetica Neue"/>
              <a:sym typeface="Helvetica Neue"/>
            </a:endParaRPr>
          </a:p>
        </p:txBody>
      </p:sp>
      <p:sp>
        <p:nvSpPr>
          <p:cNvPr id="1283" name="Google Shape;1283;p133"/>
          <p:cNvSpPr/>
          <p:nvPr/>
        </p:nvSpPr>
        <p:spPr>
          <a:xfrm>
            <a:off x="7060716" y="16502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284" name="Google Shape;1284;p133"/>
          <p:cNvSpPr txBox="1"/>
          <p:nvPr/>
        </p:nvSpPr>
        <p:spPr>
          <a:xfrm>
            <a:off x="7072682" y="17766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E</a:t>
            </a:r>
            <a:endParaRPr b="1" sz="3600">
              <a:solidFill>
                <a:srgbClr val="FFFFFF"/>
              </a:solidFill>
              <a:latin typeface="Helvetica Neue"/>
              <a:ea typeface="Helvetica Neue"/>
              <a:cs typeface="Helvetica Neue"/>
              <a:sym typeface="Helvetica Neue"/>
            </a:endParaRPr>
          </a:p>
        </p:txBody>
      </p:sp>
      <p:sp>
        <p:nvSpPr>
          <p:cNvPr id="1285" name="Google Shape;1285;p133"/>
          <p:cNvSpPr txBox="1"/>
          <p:nvPr/>
        </p:nvSpPr>
        <p:spPr>
          <a:xfrm>
            <a:off x="3455647" y="2393523"/>
            <a:ext cx="2356200" cy="5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000">
                <a:solidFill>
                  <a:srgbClr val="222222"/>
                </a:solidFill>
                <a:latin typeface="Anton"/>
                <a:ea typeface="Anton"/>
                <a:cs typeface="Anton"/>
                <a:sym typeface="Anton"/>
              </a:rPr>
              <a:t>IDEACIÓN</a:t>
            </a:r>
            <a:endParaRPr i="1" sz="2000">
              <a:solidFill>
                <a:srgbClr val="222222"/>
              </a:solidFill>
              <a:latin typeface="Anton"/>
              <a:ea typeface="Anton"/>
              <a:cs typeface="Anton"/>
              <a:sym typeface="Anton"/>
            </a:endParaRPr>
          </a:p>
        </p:txBody>
      </p:sp>
      <p:sp>
        <p:nvSpPr>
          <p:cNvPr id="1286" name="Google Shape;1286;p133"/>
          <p:cNvSpPr txBox="1"/>
          <p:nvPr/>
        </p:nvSpPr>
        <p:spPr>
          <a:xfrm>
            <a:off x="3283200" y="2913625"/>
            <a:ext cx="2730000" cy="117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Brainstorming</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Workshops</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Sesiones de ideación</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Benchmarking</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Arquitectura de Información</a:t>
            </a:r>
            <a:endParaRPr sz="1200">
              <a:solidFill>
                <a:schemeClr val="dk2"/>
              </a:solidFill>
              <a:latin typeface="Helvetica Neue"/>
              <a:ea typeface="Helvetica Neue"/>
              <a:cs typeface="Helvetica Neue"/>
              <a:sym typeface="Helvetica Neue"/>
            </a:endParaRPr>
          </a:p>
          <a:p>
            <a:pPr indent="0" lvl="0" marL="0" rtl="0" algn="ctr">
              <a:spcBef>
                <a:spcPts val="0"/>
              </a:spcBef>
              <a:spcAft>
                <a:spcPts val="0"/>
              </a:spcAft>
              <a:buNone/>
            </a:pPr>
            <a:r>
              <a:rPr lang="en-GB" sz="1200">
                <a:solidFill>
                  <a:schemeClr val="dk2"/>
                </a:solidFill>
                <a:latin typeface="Helvetica Neue"/>
                <a:ea typeface="Helvetica Neue"/>
                <a:cs typeface="Helvetica Neue"/>
                <a:sym typeface="Helvetica Neue"/>
              </a:rPr>
              <a:t>Diagrama de Usuarios</a:t>
            </a:r>
            <a:endParaRPr sz="1200">
              <a:solidFill>
                <a:schemeClr val="dk2"/>
              </a:solidFill>
              <a:latin typeface="Helvetica Neue"/>
              <a:ea typeface="Helvetica Neue"/>
              <a:cs typeface="Helvetica Neue"/>
              <a:sym typeface="Helvetica Neue"/>
            </a:endParaRPr>
          </a:p>
        </p:txBody>
      </p:sp>
      <p:sp>
        <p:nvSpPr>
          <p:cNvPr id="1287" name="Google Shape;1287;p133"/>
          <p:cNvSpPr/>
          <p:nvPr/>
        </p:nvSpPr>
        <p:spPr>
          <a:xfrm>
            <a:off x="4268516" y="16502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288" name="Google Shape;1288;p133"/>
          <p:cNvSpPr txBox="1"/>
          <p:nvPr/>
        </p:nvSpPr>
        <p:spPr>
          <a:xfrm>
            <a:off x="4280482" y="17766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I</a:t>
            </a:r>
            <a:endParaRPr b="1" sz="3600">
              <a:solidFill>
                <a:srgbClr val="FFFFFF"/>
              </a:solidFill>
              <a:latin typeface="Helvetica Neue"/>
              <a:ea typeface="Helvetica Neue"/>
              <a:cs typeface="Helvetica Neue"/>
              <a:sym typeface="Helvetica Neue"/>
            </a:endParaRPr>
          </a:p>
        </p:txBody>
      </p:sp>
      <p:pic>
        <p:nvPicPr>
          <p:cNvPr id="1289" name="Google Shape;1289;p1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3" name="Shape 1293"/>
        <p:cNvGrpSpPr/>
        <p:nvPr/>
      </p:nvGrpSpPr>
      <p:grpSpPr>
        <a:xfrm>
          <a:off x="0" y="0"/>
          <a:ext cx="0" cy="0"/>
          <a:chOff x="0" y="0"/>
          <a:chExt cx="0" cy="0"/>
        </a:xfrm>
      </p:grpSpPr>
      <p:sp>
        <p:nvSpPr>
          <p:cNvPr id="1294" name="Google Shape;1294;p134"/>
          <p:cNvSpPr txBox="1"/>
          <p:nvPr>
            <p:ph type="ctrTitle"/>
          </p:nvPr>
        </p:nvSpPr>
        <p:spPr>
          <a:xfrm>
            <a:off x="936250" y="3258350"/>
            <a:ext cx="74496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700">
                <a:solidFill>
                  <a:srgbClr val="000000"/>
                </a:solidFill>
                <a:latin typeface="Anton"/>
                <a:ea typeface="Anton"/>
                <a:cs typeface="Anton"/>
                <a:sym typeface="Anton"/>
              </a:rPr>
              <a:t>¿PODEMOS RELACIONARLO CON ALGUNO DE LAS METODOLOGÍAS QUE VIMOS HOY?</a:t>
            </a:r>
            <a:endParaRPr b="1" i="1" sz="3000">
              <a:solidFill>
                <a:srgbClr val="000000"/>
              </a:solidFill>
              <a:latin typeface="Anton"/>
              <a:ea typeface="Anton"/>
              <a:cs typeface="Anton"/>
              <a:sym typeface="Anton"/>
            </a:endParaRPr>
          </a:p>
        </p:txBody>
      </p:sp>
      <p:pic>
        <p:nvPicPr>
          <p:cNvPr id="1295" name="Google Shape;1295;p1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296" name="Google Shape;1296;p134"/>
          <p:cNvPicPr preferRelativeResize="0"/>
          <p:nvPr/>
        </p:nvPicPr>
        <p:blipFill rotWithShape="1">
          <a:blip r:embed="rId4">
            <a:alphaModFix/>
          </a:blip>
          <a:srcRect b="0" l="0" r="0" t="0"/>
          <a:stretch/>
        </p:blipFill>
        <p:spPr>
          <a:xfrm>
            <a:off x="3520775" y="600050"/>
            <a:ext cx="2102425" cy="2102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9" name="Shape 239"/>
        <p:cNvGrpSpPr/>
        <p:nvPr/>
      </p:nvGrpSpPr>
      <p:grpSpPr>
        <a:xfrm>
          <a:off x="0" y="0"/>
          <a:ext cx="0" cy="0"/>
          <a:chOff x="0" y="0"/>
          <a:chExt cx="0" cy="0"/>
        </a:xfrm>
      </p:grpSpPr>
      <p:sp>
        <p:nvSpPr>
          <p:cNvPr id="240" name="Google Shape;240;p36"/>
          <p:cNvSpPr txBox="1"/>
          <p:nvPr/>
        </p:nvSpPr>
        <p:spPr>
          <a:xfrm>
            <a:off x="1778000" y="1644800"/>
            <a:ext cx="5588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E0FF00"/>
                </a:solidFill>
                <a:latin typeface="Anton"/>
                <a:ea typeface="Anton"/>
                <a:cs typeface="Anton"/>
                <a:sym typeface="Anton"/>
              </a:rPr>
              <a:t>METODOLOGÍAS DE TRABAJO</a:t>
            </a:r>
            <a:endParaRPr i="1" sz="3600">
              <a:solidFill>
                <a:srgbClr val="E0FF00"/>
              </a:solidFill>
              <a:latin typeface="Anton"/>
              <a:ea typeface="Anton"/>
              <a:cs typeface="Anton"/>
              <a:sym typeface="Anton"/>
            </a:endParaRPr>
          </a:p>
          <a:p>
            <a:pPr indent="0" lvl="0" marL="0" rtl="0" algn="ctr">
              <a:spcBef>
                <a:spcPts val="0"/>
              </a:spcBef>
              <a:spcAft>
                <a:spcPts val="0"/>
              </a:spcAft>
              <a:buNone/>
            </a:pPr>
            <a:r>
              <a:rPr i="1" lang="en-GB" sz="3600">
                <a:solidFill>
                  <a:srgbClr val="E0FF00"/>
                </a:solidFill>
                <a:latin typeface="Anton"/>
                <a:ea typeface="Anton"/>
                <a:cs typeface="Anton"/>
                <a:sym typeface="Anton"/>
              </a:rPr>
              <a:t>CASCADA VS ÁGIL</a:t>
            </a:r>
            <a:endParaRPr i="1" sz="3600">
              <a:solidFill>
                <a:srgbClr val="E0FF00"/>
              </a:solidFill>
              <a:latin typeface="Anton"/>
              <a:ea typeface="Anton"/>
              <a:cs typeface="Anton"/>
              <a:sym typeface="Anton"/>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sp>
        <p:nvSpPr>
          <p:cNvPr id="1301" name="Google Shape;1301;p135"/>
          <p:cNvSpPr txBox="1"/>
          <p:nvPr/>
        </p:nvSpPr>
        <p:spPr>
          <a:xfrm>
            <a:off x="311700" y="4499700"/>
            <a:ext cx="3000000" cy="607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100">
                <a:solidFill>
                  <a:srgbClr val="545454"/>
                </a:solidFill>
              </a:rPr>
              <a:t>Fuente: </a:t>
            </a:r>
            <a:r>
              <a:rPr lang="en-GB" sz="1100" u="sng">
                <a:solidFill>
                  <a:srgbClr val="0097A7"/>
                </a:solidFill>
                <a:hlinkClick r:id="rId3">
                  <a:extLst>
                    <a:ext uri="{A12FA001-AC4F-418D-AE19-62706E023703}">
                      <ahyp:hlinkClr val="tx"/>
                    </a:ext>
                  </a:extLst>
                </a:hlinkClick>
              </a:rPr>
              <a:t>Google design sprint </a:t>
            </a:r>
            <a:endParaRPr>
              <a:solidFill>
                <a:srgbClr val="0097A7"/>
              </a:solidFill>
            </a:endParaRPr>
          </a:p>
        </p:txBody>
      </p:sp>
      <p:sp>
        <p:nvSpPr>
          <p:cNvPr id="1302" name="Google Shape;1302;p135"/>
          <p:cNvSpPr/>
          <p:nvPr/>
        </p:nvSpPr>
        <p:spPr>
          <a:xfrm>
            <a:off x="1705725" y="1407850"/>
            <a:ext cx="2022900" cy="2022900"/>
          </a:xfrm>
          <a:prstGeom prst="diamond">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35"/>
          <p:cNvSpPr/>
          <p:nvPr/>
        </p:nvSpPr>
        <p:spPr>
          <a:xfrm>
            <a:off x="3728625" y="1407850"/>
            <a:ext cx="2022900" cy="2022900"/>
          </a:xfrm>
          <a:prstGeom prst="diamond">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35"/>
          <p:cNvSpPr/>
          <p:nvPr/>
        </p:nvSpPr>
        <p:spPr>
          <a:xfrm>
            <a:off x="5751525" y="1407850"/>
            <a:ext cx="2022900" cy="2022900"/>
          </a:xfrm>
          <a:prstGeom prst="diamond">
            <a:avLst/>
          </a:prstGeom>
          <a:solidFill>
            <a:schemeClr val="lt2"/>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05" name="Google Shape;1305;p135"/>
          <p:cNvCxnSpPr>
            <a:stCxn id="1306" idx="2"/>
          </p:cNvCxnSpPr>
          <p:nvPr/>
        </p:nvCxnSpPr>
        <p:spPr>
          <a:xfrm>
            <a:off x="4740072" y="2786523"/>
            <a:ext cx="0" cy="1726800"/>
          </a:xfrm>
          <a:prstGeom prst="straightConnector1">
            <a:avLst/>
          </a:prstGeom>
          <a:noFill/>
          <a:ln cap="flat" cmpd="sng" w="9525">
            <a:solidFill>
              <a:srgbClr val="CCCCCC"/>
            </a:solidFill>
            <a:prstDash val="solid"/>
            <a:round/>
            <a:headEnd len="med" w="med" type="none"/>
            <a:tailEnd len="med" w="med" type="none"/>
          </a:ln>
        </p:spPr>
      </p:cxnSp>
      <p:cxnSp>
        <p:nvCxnSpPr>
          <p:cNvPr id="1307" name="Google Shape;1307;p135"/>
          <p:cNvCxnSpPr>
            <a:stCxn id="1308" idx="2"/>
          </p:cNvCxnSpPr>
          <p:nvPr/>
        </p:nvCxnSpPr>
        <p:spPr>
          <a:xfrm>
            <a:off x="6762972" y="2786523"/>
            <a:ext cx="0" cy="1735800"/>
          </a:xfrm>
          <a:prstGeom prst="straightConnector1">
            <a:avLst/>
          </a:prstGeom>
          <a:noFill/>
          <a:ln cap="flat" cmpd="sng" w="9525">
            <a:solidFill>
              <a:srgbClr val="CCCCCC"/>
            </a:solidFill>
            <a:prstDash val="solid"/>
            <a:round/>
            <a:headEnd len="med" w="med" type="none"/>
            <a:tailEnd len="med" w="med" type="none"/>
          </a:ln>
        </p:spPr>
      </p:cxnSp>
      <p:sp>
        <p:nvSpPr>
          <p:cNvPr id="1309" name="Google Shape;1309;p135"/>
          <p:cNvSpPr/>
          <p:nvPr/>
        </p:nvSpPr>
        <p:spPr>
          <a:xfrm>
            <a:off x="2304666" y="3505529"/>
            <a:ext cx="825000" cy="825000"/>
          </a:xfrm>
          <a:prstGeom prst="ellipse">
            <a:avLst/>
          </a:prstGeom>
          <a:solidFill>
            <a:srgbClr val="FFFFFF"/>
          </a:solidFill>
          <a:ln cap="flat" cmpd="sng" w="19050">
            <a:solidFill>
              <a:srgbClr val="3DFFBC"/>
            </a:solidFill>
            <a:prstDash val="solid"/>
            <a:round/>
            <a:headEnd len="sm" w="sm" type="none"/>
            <a:tailEnd len="sm" w="sm" type="none"/>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600" u="none" cap="none" strike="noStrike">
                <a:solidFill>
                  <a:srgbClr val="222222"/>
                </a:solidFill>
                <a:latin typeface="Rubik"/>
                <a:ea typeface="Rubik"/>
                <a:cs typeface="Rubik"/>
                <a:sym typeface="Rubik"/>
              </a:rPr>
              <a:t>MAPEAR</a:t>
            </a:r>
            <a:endParaRPr b="1" i="0" sz="600" u="none" cap="none" strike="noStrike">
              <a:solidFill>
                <a:srgbClr val="222222"/>
              </a:solidFill>
              <a:latin typeface="Rubik"/>
              <a:ea typeface="Rubik"/>
              <a:cs typeface="Rubik"/>
              <a:sym typeface="Rubik"/>
            </a:endParaRPr>
          </a:p>
        </p:txBody>
      </p:sp>
      <p:sp>
        <p:nvSpPr>
          <p:cNvPr id="1310" name="Google Shape;1310;p135"/>
          <p:cNvSpPr/>
          <p:nvPr/>
        </p:nvSpPr>
        <p:spPr>
          <a:xfrm>
            <a:off x="3728629" y="3522306"/>
            <a:ext cx="825000" cy="825000"/>
          </a:xfrm>
          <a:prstGeom prst="ellipse">
            <a:avLst/>
          </a:prstGeom>
          <a:solidFill>
            <a:srgbClr val="FFFFFF"/>
          </a:solidFill>
          <a:ln cap="flat" cmpd="sng" w="19050">
            <a:solidFill>
              <a:srgbClr val="3DFFBC"/>
            </a:solidFill>
            <a:prstDash val="solid"/>
            <a:round/>
            <a:headEnd len="sm" w="sm" type="none"/>
            <a:tailEnd len="sm" w="sm" type="none"/>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600" u="none" cap="none" strike="noStrike">
                <a:solidFill>
                  <a:srgbClr val="222222"/>
                </a:solidFill>
                <a:latin typeface="Rubik"/>
                <a:ea typeface="Rubik"/>
                <a:cs typeface="Rubik"/>
                <a:sym typeface="Rubik"/>
              </a:rPr>
              <a:t>BOCETAR</a:t>
            </a:r>
            <a:endParaRPr b="1" i="0" sz="600" u="none" cap="none" strike="noStrike">
              <a:solidFill>
                <a:srgbClr val="222222"/>
              </a:solidFill>
              <a:latin typeface="Rubik"/>
              <a:ea typeface="Rubik"/>
              <a:cs typeface="Rubik"/>
              <a:sym typeface="Rubik"/>
            </a:endParaRPr>
          </a:p>
        </p:txBody>
      </p:sp>
      <p:sp>
        <p:nvSpPr>
          <p:cNvPr id="1311" name="Google Shape;1311;p135"/>
          <p:cNvSpPr/>
          <p:nvPr/>
        </p:nvSpPr>
        <p:spPr>
          <a:xfrm>
            <a:off x="4852066" y="3522301"/>
            <a:ext cx="825000" cy="825000"/>
          </a:xfrm>
          <a:prstGeom prst="ellipse">
            <a:avLst/>
          </a:prstGeom>
          <a:solidFill>
            <a:srgbClr val="FFFFFF"/>
          </a:solidFill>
          <a:ln cap="flat" cmpd="sng" w="19050">
            <a:solidFill>
              <a:srgbClr val="3DFFBC"/>
            </a:solidFill>
            <a:prstDash val="solid"/>
            <a:round/>
            <a:headEnd len="sm" w="sm" type="none"/>
            <a:tailEnd len="sm" w="sm" type="none"/>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600" u="none" cap="none" strike="noStrike">
                <a:solidFill>
                  <a:srgbClr val="222222"/>
                </a:solidFill>
                <a:latin typeface="Rubik"/>
                <a:ea typeface="Rubik"/>
                <a:cs typeface="Rubik"/>
                <a:sym typeface="Rubik"/>
              </a:rPr>
              <a:t>DECIDIR</a:t>
            </a:r>
            <a:endParaRPr b="1" i="0" sz="600" u="none" cap="none" strike="noStrike">
              <a:solidFill>
                <a:srgbClr val="222222"/>
              </a:solidFill>
              <a:latin typeface="Rubik"/>
              <a:ea typeface="Rubik"/>
              <a:cs typeface="Rubik"/>
              <a:sym typeface="Rubik"/>
            </a:endParaRPr>
          </a:p>
        </p:txBody>
      </p:sp>
      <p:sp>
        <p:nvSpPr>
          <p:cNvPr id="1312" name="Google Shape;1312;p135"/>
          <p:cNvSpPr/>
          <p:nvPr/>
        </p:nvSpPr>
        <p:spPr>
          <a:xfrm>
            <a:off x="5801853" y="3505529"/>
            <a:ext cx="825000" cy="825000"/>
          </a:xfrm>
          <a:prstGeom prst="ellipse">
            <a:avLst/>
          </a:prstGeom>
          <a:solidFill>
            <a:srgbClr val="FFFFFF"/>
          </a:solidFill>
          <a:ln cap="flat" cmpd="sng" w="19050">
            <a:solidFill>
              <a:srgbClr val="3DFFBC"/>
            </a:solidFill>
            <a:prstDash val="solid"/>
            <a:round/>
            <a:headEnd len="sm" w="sm" type="none"/>
            <a:tailEnd len="sm" w="sm" type="none"/>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600" u="none" cap="none" strike="noStrike">
                <a:solidFill>
                  <a:srgbClr val="222222"/>
                </a:solidFill>
                <a:latin typeface="Rubik"/>
                <a:ea typeface="Rubik"/>
                <a:cs typeface="Rubik"/>
                <a:sym typeface="Rubik"/>
              </a:rPr>
              <a:t>PROTOTIPAR</a:t>
            </a:r>
            <a:endParaRPr b="1" i="0" sz="600" u="none" cap="none" strike="noStrike">
              <a:solidFill>
                <a:srgbClr val="222222"/>
              </a:solidFill>
              <a:latin typeface="Rubik"/>
              <a:ea typeface="Rubik"/>
              <a:cs typeface="Rubik"/>
              <a:sym typeface="Rubik"/>
            </a:endParaRPr>
          </a:p>
        </p:txBody>
      </p:sp>
      <p:sp>
        <p:nvSpPr>
          <p:cNvPr id="1313" name="Google Shape;1313;p135"/>
          <p:cNvSpPr/>
          <p:nvPr/>
        </p:nvSpPr>
        <p:spPr>
          <a:xfrm>
            <a:off x="6849540" y="3522300"/>
            <a:ext cx="825000" cy="825000"/>
          </a:xfrm>
          <a:prstGeom prst="ellipse">
            <a:avLst/>
          </a:prstGeom>
          <a:solidFill>
            <a:srgbClr val="FFFFFF"/>
          </a:solidFill>
          <a:ln cap="flat" cmpd="sng" w="19050">
            <a:solidFill>
              <a:srgbClr val="3DFFBC"/>
            </a:solidFill>
            <a:prstDash val="solid"/>
            <a:round/>
            <a:headEnd len="sm" w="sm" type="none"/>
            <a:tailEnd len="sm" w="sm" type="none"/>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600" u="none" cap="none" strike="noStrike">
                <a:solidFill>
                  <a:srgbClr val="222222"/>
                </a:solidFill>
                <a:latin typeface="Rubik"/>
                <a:ea typeface="Rubik"/>
                <a:cs typeface="Rubik"/>
                <a:sym typeface="Rubik"/>
              </a:rPr>
              <a:t>TESTEAR</a:t>
            </a:r>
            <a:endParaRPr b="1" i="0" sz="600" u="none" cap="none" strike="noStrike">
              <a:solidFill>
                <a:srgbClr val="222222"/>
              </a:solidFill>
              <a:latin typeface="Rubik"/>
              <a:ea typeface="Rubik"/>
              <a:cs typeface="Rubik"/>
              <a:sym typeface="Rubik"/>
            </a:endParaRPr>
          </a:p>
        </p:txBody>
      </p:sp>
      <p:sp>
        <p:nvSpPr>
          <p:cNvPr id="1314" name="Google Shape;1314;p135"/>
          <p:cNvSpPr txBox="1"/>
          <p:nvPr/>
        </p:nvSpPr>
        <p:spPr>
          <a:xfrm>
            <a:off x="1580370" y="2228223"/>
            <a:ext cx="2356200" cy="5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315" name="Google Shape;1315;p135"/>
          <p:cNvSpPr/>
          <p:nvPr/>
        </p:nvSpPr>
        <p:spPr>
          <a:xfrm>
            <a:off x="2339956" y="14978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316" name="Google Shape;1316;p135"/>
          <p:cNvSpPr txBox="1"/>
          <p:nvPr/>
        </p:nvSpPr>
        <p:spPr>
          <a:xfrm>
            <a:off x="2351923" y="16242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sp>
        <p:nvSpPr>
          <p:cNvPr id="1308" name="Google Shape;1308;p135"/>
          <p:cNvSpPr txBox="1"/>
          <p:nvPr/>
        </p:nvSpPr>
        <p:spPr>
          <a:xfrm>
            <a:off x="5584872" y="2241123"/>
            <a:ext cx="2356200" cy="5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a:solidFill>
                  <a:srgbClr val="222222"/>
                </a:solidFill>
                <a:latin typeface="Anton"/>
                <a:ea typeface="Anton"/>
                <a:cs typeface="Anton"/>
                <a:sym typeface="Anton"/>
              </a:rPr>
              <a:t>RESEARCH EVALUATIVO</a:t>
            </a:r>
            <a:endParaRPr i="1">
              <a:solidFill>
                <a:srgbClr val="222222"/>
              </a:solidFill>
              <a:latin typeface="Anton"/>
              <a:ea typeface="Anton"/>
              <a:cs typeface="Anton"/>
              <a:sym typeface="Anton"/>
            </a:endParaRPr>
          </a:p>
        </p:txBody>
      </p:sp>
      <p:sp>
        <p:nvSpPr>
          <p:cNvPr id="1317" name="Google Shape;1317;p135"/>
          <p:cNvSpPr/>
          <p:nvPr/>
        </p:nvSpPr>
        <p:spPr>
          <a:xfrm>
            <a:off x="6397741" y="14978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318" name="Google Shape;1318;p135"/>
          <p:cNvSpPr txBox="1"/>
          <p:nvPr/>
        </p:nvSpPr>
        <p:spPr>
          <a:xfrm>
            <a:off x="6409707" y="16242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E</a:t>
            </a:r>
            <a:endParaRPr b="1" sz="3600">
              <a:solidFill>
                <a:srgbClr val="FFFFFF"/>
              </a:solidFill>
              <a:latin typeface="Helvetica Neue"/>
              <a:ea typeface="Helvetica Neue"/>
              <a:cs typeface="Helvetica Neue"/>
              <a:sym typeface="Helvetica Neue"/>
            </a:endParaRPr>
          </a:p>
        </p:txBody>
      </p:sp>
      <p:sp>
        <p:nvSpPr>
          <p:cNvPr id="1306" name="Google Shape;1306;p135"/>
          <p:cNvSpPr txBox="1"/>
          <p:nvPr/>
        </p:nvSpPr>
        <p:spPr>
          <a:xfrm>
            <a:off x="3561972" y="2241123"/>
            <a:ext cx="2356200" cy="545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a:solidFill>
                  <a:srgbClr val="222222"/>
                </a:solidFill>
                <a:latin typeface="Anton"/>
                <a:ea typeface="Anton"/>
                <a:cs typeface="Anton"/>
                <a:sym typeface="Anton"/>
              </a:rPr>
              <a:t>IDEACIÓN</a:t>
            </a:r>
            <a:endParaRPr i="1">
              <a:solidFill>
                <a:srgbClr val="222222"/>
              </a:solidFill>
              <a:latin typeface="Anton"/>
              <a:ea typeface="Anton"/>
              <a:cs typeface="Anton"/>
              <a:sym typeface="Anton"/>
            </a:endParaRPr>
          </a:p>
        </p:txBody>
      </p:sp>
      <p:sp>
        <p:nvSpPr>
          <p:cNvPr id="1319" name="Google Shape;1319;p135"/>
          <p:cNvSpPr/>
          <p:nvPr/>
        </p:nvSpPr>
        <p:spPr>
          <a:xfrm>
            <a:off x="4374841" y="14978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320" name="Google Shape;1320;p135"/>
          <p:cNvSpPr txBox="1"/>
          <p:nvPr/>
        </p:nvSpPr>
        <p:spPr>
          <a:xfrm>
            <a:off x="4386807" y="16242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I</a:t>
            </a:r>
            <a:endParaRPr b="1" sz="3600">
              <a:solidFill>
                <a:srgbClr val="FFFFFF"/>
              </a:solidFill>
              <a:latin typeface="Helvetica Neue"/>
              <a:ea typeface="Helvetica Neue"/>
              <a:cs typeface="Helvetica Neue"/>
              <a:sym typeface="Helvetica Neue"/>
            </a:endParaRPr>
          </a:p>
        </p:txBody>
      </p:sp>
      <p:sp>
        <p:nvSpPr>
          <p:cNvPr id="1321" name="Google Shape;1321;p135"/>
          <p:cNvSpPr txBox="1"/>
          <p:nvPr/>
        </p:nvSpPr>
        <p:spPr>
          <a:xfrm>
            <a:off x="852150" y="452775"/>
            <a:ext cx="7439700" cy="75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EL LUGAR EN EL PROCESO DE DISEÑO</a:t>
            </a:r>
            <a:endParaRPr b="0" i="1" sz="4000" u="none" cap="none" strike="noStrike">
              <a:solidFill>
                <a:srgbClr val="000000"/>
              </a:solidFill>
              <a:latin typeface="Anton"/>
              <a:ea typeface="Anton"/>
              <a:cs typeface="Anton"/>
              <a:sym typeface="Anton"/>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325" name="Shape 1325"/>
        <p:cNvGrpSpPr/>
        <p:nvPr/>
      </p:nvGrpSpPr>
      <p:grpSpPr>
        <a:xfrm>
          <a:off x="0" y="0"/>
          <a:ext cx="0" cy="0"/>
          <a:chOff x="0" y="0"/>
          <a:chExt cx="0" cy="0"/>
        </a:xfrm>
      </p:grpSpPr>
      <p:sp>
        <p:nvSpPr>
          <p:cNvPr id="1326" name="Google Shape;1326;p136"/>
          <p:cNvSpPr txBox="1"/>
          <p:nvPr/>
        </p:nvSpPr>
        <p:spPr>
          <a:xfrm>
            <a:off x="1241525" y="2077200"/>
            <a:ext cx="6660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VAMOS A EMPEZAR CON UN</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RESEARCH GENERATIV</a:t>
            </a:r>
            <a:r>
              <a:rPr i="1" lang="en-GB" sz="3600">
                <a:latin typeface="Anton"/>
                <a:ea typeface="Anton"/>
                <a:cs typeface="Anton"/>
                <a:sym typeface="Anton"/>
              </a:rPr>
              <a:t>O</a:t>
            </a:r>
            <a:endParaRPr i="1" sz="3600">
              <a:latin typeface="Anton"/>
              <a:ea typeface="Anton"/>
              <a:cs typeface="Anton"/>
              <a:sym typeface="Anton"/>
            </a:endParaRPr>
          </a:p>
        </p:txBody>
      </p:sp>
      <p:pic>
        <p:nvPicPr>
          <p:cNvPr id="1327" name="Google Shape;1327;p13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331" name="Shape 1331"/>
        <p:cNvGrpSpPr/>
        <p:nvPr/>
      </p:nvGrpSpPr>
      <p:grpSpPr>
        <a:xfrm>
          <a:off x="0" y="0"/>
          <a:ext cx="0" cy="0"/>
          <a:chOff x="0" y="0"/>
          <a:chExt cx="0" cy="0"/>
        </a:xfrm>
      </p:grpSpPr>
      <p:sp>
        <p:nvSpPr>
          <p:cNvPr id="1332" name="Google Shape;1332;p13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33" name="Google Shape;1333;p137"/>
          <p:cNvSpPr txBox="1"/>
          <p:nvPr/>
        </p:nvSpPr>
        <p:spPr>
          <a:xfrm>
            <a:off x="2000950" y="19502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DESKTOP RESEARCH</a:t>
            </a:r>
            <a:endParaRPr i="1" sz="4000">
              <a:latin typeface="Anton"/>
              <a:ea typeface="Anton"/>
              <a:cs typeface="Anton"/>
              <a:sym typeface="Anton"/>
            </a:endParaRPr>
          </a:p>
          <a:p>
            <a:pPr indent="0" lvl="0" marL="0" rtl="0" algn="ctr">
              <a:spcBef>
                <a:spcPts val="0"/>
              </a:spcBef>
              <a:spcAft>
                <a:spcPts val="0"/>
              </a:spcAft>
              <a:buNone/>
            </a:pPr>
            <a:r>
              <a:rPr i="1" lang="en-GB" sz="2000">
                <a:solidFill>
                  <a:schemeClr val="dk1"/>
                </a:solidFill>
                <a:latin typeface="Anton"/>
                <a:ea typeface="Anton"/>
                <a:cs typeface="Anton"/>
                <a:sym typeface="Anton"/>
              </a:rPr>
              <a:t>INVESTIGACIÓN DE ESCRITORIO GENERATIVO</a:t>
            </a:r>
            <a:endParaRPr i="1" sz="4000">
              <a:latin typeface="Anton"/>
              <a:ea typeface="Anton"/>
              <a:cs typeface="Anton"/>
              <a:sym typeface="Anton"/>
            </a:endParaRPr>
          </a:p>
        </p:txBody>
      </p:sp>
      <p:pic>
        <p:nvPicPr>
          <p:cNvPr id="1334" name="Google Shape;1334;p1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138"/>
          <p:cNvSpPr txBox="1"/>
          <p:nvPr/>
        </p:nvSpPr>
        <p:spPr>
          <a:xfrm>
            <a:off x="852150" y="1265700"/>
            <a:ext cx="7439700" cy="261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24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Es un</a:t>
            </a:r>
            <a:r>
              <a:rPr b="1" lang="en-GB" sz="2000">
                <a:solidFill>
                  <a:schemeClr val="dk1"/>
                </a:solidFill>
                <a:highlight>
                  <a:schemeClr val="lt1"/>
                </a:highlight>
                <a:latin typeface="Helvetica Neue"/>
                <a:ea typeface="Helvetica Neue"/>
                <a:cs typeface="Helvetica Neue"/>
                <a:sym typeface="Helvetica Neue"/>
              </a:rPr>
              <a:t> método de investigación </a:t>
            </a:r>
            <a:r>
              <a:rPr lang="en-GB" sz="2000">
                <a:solidFill>
                  <a:schemeClr val="dk1"/>
                </a:solidFill>
                <a:highlight>
                  <a:schemeClr val="lt1"/>
                </a:highlight>
                <a:latin typeface="Helvetica Neue Light"/>
                <a:ea typeface="Helvetica Neue Light"/>
                <a:cs typeface="Helvetica Neue Light"/>
                <a:sym typeface="Helvetica Neue Light"/>
              </a:rPr>
              <a:t>que implica el uso de datos ya existentes para aumentar la eficacia general de la investigación.</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24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Es un tipo de investigación que se basa en material publicado en informes y/o documentos similares que se encuentran disponible</a:t>
            </a:r>
            <a:r>
              <a:rPr lang="en-GB" sz="2000">
                <a:solidFill>
                  <a:schemeClr val="dk1"/>
                </a:solidFill>
                <a:highlight>
                  <a:schemeClr val="lt1"/>
                </a:highlight>
                <a:latin typeface="Helvetica Neue Light"/>
                <a:ea typeface="Helvetica Neue Light"/>
                <a:cs typeface="Helvetica Neue Light"/>
                <a:sym typeface="Helvetica Neue Light"/>
              </a:rPr>
              <a:t>s para todos.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rgbClr val="222222"/>
              </a:solidFill>
              <a:latin typeface="Helvetica Neue"/>
              <a:ea typeface="Helvetica Neue"/>
              <a:cs typeface="Helvetica Neue"/>
              <a:sym typeface="Helvetica Neue"/>
            </a:endParaRPr>
          </a:p>
        </p:txBody>
      </p:sp>
      <p:pic>
        <p:nvPicPr>
          <p:cNvPr id="1340" name="Google Shape;1340;p1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344" name="Shape 1344"/>
        <p:cNvGrpSpPr/>
        <p:nvPr/>
      </p:nvGrpSpPr>
      <p:grpSpPr>
        <a:xfrm>
          <a:off x="0" y="0"/>
          <a:ext cx="0" cy="0"/>
          <a:chOff x="0" y="0"/>
          <a:chExt cx="0" cy="0"/>
        </a:xfrm>
      </p:grpSpPr>
      <p:sp>
        <p:nvSpPr>
          <p:cNvPr id="1345" name="Google Shape;1345;p139"/>
          <p:cNvSpPr txBox="1"/>
          <p:nvPr/>
        </p:nvSpPr>
        <p:spPr>
          <a:xfrm>
            <a:off x="389550" y="2458775"/>
            <a:ext cx="836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INVESTIGACIÓN DE ESCRITORIO GENERATIVA</a:t>
            </a:r>
            <a:endParaRPr i="1" sz="4000">
              <a:latin typeface="Anton"/>
              <a:ea typeface="Anton"/>
              <a:cs typeface="Anton"/>
              <a:sym typeface="Anton"/>
            </a:endParaRPr>
          </a:p>
          <a:p>
            <a:pPr indent="0" lvl="0" marL="0" marR="0" rtl="0" algn="ctr">
              <a:lnSpc>
                <a:spcPct val="150000"/>
              </a:lnSpc>
              <a:spcBef>
                <a:spcPts val="1000"/>
              </a:spcBef>
              <a:spcAft>
                <a:spcPts val="0"/>
              </a:spcAft>
              <a:buClr>
                <a:srgbClr val="000000"/>
              </a:buClr>
              <a:buSzPts val="4000"/>
              <a:buFont typeface="Arial"/>
              <a:buNone/>
            </a:pPr>
            <a:r>
              <a:rPr lang="en-GB" sz="2000">
                <a:latin typeface="Helvetica Neue Light"/>
                <a:ea typeface="Helvetica Neue Light"/>
                <a:cs typeface="Helvetica Neue Light"/>
                <a:sym typeface="Helvetica Neue Light"/>
              </a:rPr>
              <a:t>¿Qué datos puedo buscar?´</a:t>
            </a:r>
            <a:endParaRPr sz="1600">
              <a:latin typeface="Helvetica Neue Light"/>
              <a:ea typeface="Helvetica Neue Light"/>
              <a:cs typeface="Helvetica Neue Light"/>
              <a:sym typeface="Helvetica Neue Light"/>
            </a:endParaRPr>
          </a:p>
        </p:txBody>
      </p:sp>
      <p:pic>
        <p:nvPicPr>
          <p:cNvPr id="1346" name="Google Shape;1346;p1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347" name="Google Shape;1347;p139"/>
          <p:cNvPicPr preferRelativeResize="0"/>
          <p:nvPr/>
        </p:nvPicPr>
        <p:blipFill rotWithShape="1">
          <a:blip r:embed="rId4">
            <a:alphaModFix/>
          </a:blip>
          <a:srcRect b="0" l="0" r="0" t="0"/>
          <a:stretch/>
        </p:blipFill>
        <p:spPr>
          <a:xfrm>
            <a:off x="3978763" y="973987"/>
            <a:ext cx="1186525" cy="1186525"/>
          </a:xfrm>
          <a:prstGeom prst="rect">
            <a:avLst/>
          </a:prstGeom>
          <a:noFill/>
          <a:ln>
            <a:noFill/>
          </a:ln>
        </p:spPr>
      </p:pic>
      <p:pic>
        <p:nvPicPr>
          <p:cNvPr id="1348" name="Google Shape;1348;p139"/>
          <p:cNvPicPr preferRelativeResize="0"/>
          <p:nvPr/>
        </p:nvPicPr>
        <p:blipFill rotWithShape="1">
          <a:blip r:embed="rId5">
            <a:alphaModFix/>
          </a:blip>
          <a:srcRect b="0" l="0" r="0" t="0"/>
          <a:stretch/>
        </p:blipFill>
        <p:spPr>
          <a:xfrm>
            <a:off x="3978775" y="973975"/>
            <a:ext cx="1186525" cy="11865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40"/>
          <p:cNvSpPr txBox="1"/>
          <p:nvPr/>
        </p:nvSpPr>
        <p:spPr>
          <a:xfrm>
            <a:off x="2335275" y="8776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Preguntas Iniciales</a:t>
            </a:r>
            <a:endParaRPr i="1" sz="2600">
              <a:latin typeface="Anton"/>
              <a:ea typeface="Anton"/>
              <a:cs typeface="Anton"/>
              <a:sym typeface="Anton"/>
            </a:endParaRPr>
          </a:p>
        </p:txBody>
      </p:sp>
      <p:sp>
        <p:nvSpPr>
          <p:cNvPr id="1354" name="Google Shape;1354;p140"/>
          <p:cNvSpPr txBox="1"/>
          <p:nvPr/>
        </p:nvSpPr>
        <p:spPr>
          <a:xfrm>
            <a:off x="938100" y="2108175"/>
            <a:ext cx="7267800" cy="23334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¿Qué problemas o necesidades tienen nuestros usuarios?</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¿Qué información real tengo para sustentar?</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None/>
            </a:pPr>
            <a:r>
              <a:t/>
            </a:r>
            <a:endParaRPr b="1" sz="1800">
              <a:solidFill>
                <a:schemeClr val="dk1"/>
              </a:solidFill>
              <a:latin typeface="Helvetica Neue"/>
              <a:ea typeface="Helvetica Neue"/>
              <a:cs typeface="Helvetica Neue"/>
              <a:sym typeface="Helvetica Neue"/>
            </a:endParaRPr>
          </a:p>
        </p:txBody>
      </p:sp>
      <p:pic>
        <p:nvPicPr>
          <p:cNvPr id="1355" name="Google Shape;1355;p1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56" name="Google Shape;1356;p140"/>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pic>
        <p:nvPicPr>
          <p:cNvPr id="1357" name="Google Shape;1357;p140"/>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358" name="Google Shape;1358;p140"/>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359" name="Google Shape;1359;p140"/>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360" name="Google Shape;1360;p140"/>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364" name="Shape 1364"/>
        <p:cNvGrpSpPr/>
        <p:nvPr/>
      </p:nvGrpSpPr>
      <p:grpSpPr>
        <a:xfrm>
          <a:off x="0" y="0"/>
          <a:ext cx="0" cy="0"/>
          <a:chOff x="0" y="0"/>
          <a:chExt cx="0" cy="0"/>
        </a:xfrm>
      </p:grpSpPr>
      <p:sp>
        <p:nvSpPr>
          <p:cNvPr id="1365" name="Google Shape;1365;p141"/>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366" name="Google Shape;1366;p141"/>
          <p:cNvSpPr txBox="1"/>
          <p:nvPr/>
        </p:nvSpPr>
        <p:spPr>
          <a:xfrm>
            <a:off x="1108350" y="1950200"/>
            <a:ext cx="708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Helvetica Neue"/>
                <a:ea typeface="Helvetica Neue"/>
                <a:cs typeface="Helvetica Neue"/>
                <a:sym typeface="Helvetica Neue"/>
              </a:rPr>
              <a:t>A continuación encontrarás diferentes abordajes para hacer un desktop research. </a:t>
            </a:r>
            <a:r>
              <a:rPr b="1" lang="en-GB" sz="2000">
                <a:latin typeface="Helvetica Neue"/>
                <a:ea typeface="Helvetica Neue"/>
                <a:cs typeface="Helvetica Neue"/>
                <a:sym typeface="Helvetica Neue"/>
              </a:rPr>
              <a:t>Recordá que es una investigación generativa, estos datos deben ser validados y de fuentes confiables.</a:t>
            </a:r>
            <a:endParaRPr sz="2000">
              <a:latin typeface="Helvetica Neue"/>
              <a:ea typeface="Helvetica Neue"/>
              <a:cs typeface="Helvetica Neue"/>
              <a:sym typeface="Helvetica Neue"/>
            </a:endParaRPr>
          </a:p>
        </p:txBody>
      </p:sp>
      <p:pic>
        <p:nvPicPr>
          <p:cNvPr id="1367" name="Google Shape;1367;p1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68" name="Google Shape;1368;p141"/>
          <p:cNvPicPr preferRelativeResize="0"/>
          <p:nvPr/>
        </p:nvPicPr>
        <p:blipFill rotWithShape="1">
          <a:blip r:embed="rId4">
            <a:alphaModFix/>
          </a:blip>
          <a:srcRect b="0" l="0" r="0" t="0"/>
          <a:stretch/>
        </p:blipFill>
        <p:spPr>
          <a:xfrm>
            <a:off x="7338525" y="228250"/>
            <a:ext cx="1634174" cy="639850"/>
          </a:xfrm>
          <a:prstGeom prst="rect">
            <a:avLst/>
          </a:prstGeom>
          <a:noFill/>
          <a:ln>
            <a:noFill/>
          </a:ln>
        </p:spPr>
      </p:pic>
      <p:sp>
        <p:nvSpPr>
          <p:cNvPr id="1369" name="Google Shape;1369;p141"/>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370" name="Google Shape;1370;p141"/>
          <p:cNvSpPr/>
          <p:nvPr/>
        </p:nvSpPr>
        <p:spPr>
          <a:xfrm>
            <a:off x="322056" y="307741"/>
            <a:ext cx="730500" cy="730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371" name="Google Shape;1371;p141"/>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3CEFAB"/>
                </a:solidFill>
                <a:latin typeface="Helvetica Neue"/>
                <a:ea typeface="Helvetica Neue"/>
                <a:cs typeface="Helvetica Neue"/>
                <a:sym typeface="Helvetica Neue"/>
              </a:rPr>
              <a:t>G</a:t>
            </a:r>
            <a:endParaRPr b="1" sz="3600">
              <a:solidFill>
                <a:srgbClr val="3CEFAB"/>
              </a:solidFill>
              <a:latin typeface="Helvetica Neue"/>
              <a:ea typeface="Helvetica Neue"/>
              <a:cs typeface="Helvetica Neue"/>
              <a:sym typeface="Helvetica Neue"/>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142"/>
          <p:cNvSpPr txBox="1"/>
          <p:nvPr/>
        </p:nvSpPr>
        <p:spPr>
          <a:xfrm>
            <a:off x="2335275" y="8776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Aplicaciones Similares</a:t>
            </a:r>
            <a:endParaRPr i="1" sz="2600">
              <a:latin typeface="Anton"/>
              <a:ea typeface="Anton"/>
              <a:cs typeface="Anton"/>
              <a:sym typeface="Anton"/>
            </a:endParaRPr>
          </a:p>
        </p:txBody>
      </p:sp>
      <p:pic>
        <p:nvPicPr>
          <p:cNvPr id="1377" name="Google Shape;1377;p14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78" name="Google Shape;1378;p142"/>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pic>
        <p:nvPicPr>
          <p:cNvPr id="1379" name="Google Shape;1379;p142"/>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380" name="Google Shape;1380;p142"/>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381" name="Google Shape;1381;p142"/>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382" name="Google Shape;1382;p142"/>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pic>
        <p:nvPicPr>
          <p:cNvPr id="1383" name="Google Shape;1383;p142"/>
          <p:cNvPicPr preferRelativeResize="0"/>
          <p:nvPr/>
        </p:nvPicPr>
        <p:blipFill>
          <a:blip r:embed="rId6">
            <a:alphaModFix/>
          </a:blip>
          <a:stretch>
            <a:fillRect/>
          </a:stretch>
        </p:blipFill>
        <p:spPr>
          <a:xfrm>
            <a:off x="1758950" y="1587225"/>
            <a:ext cx="5626098" cy="2788024"/>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43"/>
          <p:cNvSpPr txBox="1"/>
          <p:nvPr/>
        </p:nvSpPr>
        <p:spPr>
          <a:xfrm>
            <a:off x="2335275" y="8776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Reseñas Positivas</a:t>
            </a:r>
            <a:endParaRPr i="1" sz="2600">
              <a:latin typeface="Anton"/>
              <a:ea typeface="Anton"/>
              <a:cs typeface="Anton"/>
              <a:sym typeface="Anton"/>
            </a:endParaRPr>
          </a:p>
        </p:txBody>
      </p:sp>
      <p:pic>
        <p:nvPicPr>
          <p:cNvPr id="1389" name="Google Shape;1389;p1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390" name="Google Shape;1390;p143"/>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pic>
        <p:nvPicPr>
          <p:cNvPr id="1391" name="Google Shape;1391;p143"/>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392" name="Google Shape;1392;p143"/>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393" name="Google Shape;1393;p143"/>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394" name="Google Shape;1394;p143"/>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pic>
        <p:nvPicPr>
          <p:cNvPr id="1395" name="Google Shape;1395;p143"/>
          <p:cNvPicPr preferRelativeResize="0"/>
          <p:nvPr/>
        </p:nvPicPr>
        <p:blipFill>
          <a:blip r:embed="rId6">
            <a:alphaModFix/>
          </a:blip>
          <a:stretch>
            <a:fillRect/>
          </a:stretch>
        </p:blipFill>
        <p:spPr>
          <a:xfrm>
            <a:off x="4750750" y="1774450"/>
            <a:ext cx="3526297" cy="1548125"/>
          </a:xfrm>
          <a:prstGeom prst="rect">
            <a:avLst/>
          </a:prstGeom>
          <a:noFill/>
          <a:ln>
            <a:noFill/>
          </a:ln>
        </p:spPr>
      </p:pic>
      <p:pic>
        <p:nvPicPr>
          <p:cNvPr id="1396" name="Google Shape;1396;p143"/>
          <p:cNvPicPr preferRelativeResize="0"/>
          <p:nvPr/>
        </p:nvPicPr>
        <p:blipFill>
          <a:blip r:embed="rId7">
            <a:alphaModFix/>
          </a:blip>
          <a:stretch>
            <a:fillRect/>
          </a:stretch>
        </p:blipFill>
        <p:spPr>
          <a:xfrm>
            <a:off x="1052548" y="1774450"/>
            <a:ext cx="3542627" cy="2421284"/>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44"/>
          <p:cNvSpPr txBox="1"/>
          <p:nvPr/>
        </p:nvSpPr>
        <p:spPr>
          <a:xfrm>
            <a:off x="2335275" y="8776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Reseñas Negativas</a:t>
            </a:r>
            <a:endParaRPr i="1" sz="2600">
              <a:latin typeface="Anton"/>
              <a:ea typeface="Anton"/>
              <a:cs typeface="Anton"/>
              <a:sym typeface="Anton"/>
            </a:endParaRPr>
          </a:p>
        </p:txBody>
      </p:sp>
      <p:pic>
        <p:nvPicPr>
          <p:cNvPr id="1402" name="Google Shape;1402;p1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03" name="Google Shape;1403;p144"/>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pic>
        <p:nvPicPr>
          <p:cNvPr id="1404" name="Google Shape;1404;p144"/>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405" name="Google Shape;1405;p144"/>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406" name="Google Shape;1406;p144"/>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407" name="Google Shape;1407;p144"/>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pic>
        <p:nvPicPr>
          <p:cNvPr id="1408" name="Google Shape;1408;p144"/>
          <p:cNvPicPr preferRelativeResize="0"/>
          <p:nvPr/>
        </p:nvPicPr>
        <p:blipFill>
          <a:blip r:embed="rId6">
            <a:alphaModFix/>
          </a:blip>
          <a:stretch>
            <a:fillRect/>
          </a:stretch>
        </p:blipFill>
        <p:spPr>
          <a:xfrm>
            <a:off x="1355150" y="1665150"/>
            <a:ext cx="3207041" cy="2786275"/>
          </a:xfrm>
          <a:prstGeom prst="rect">
            <a:avLst/>
          </a:prstGeom>
          <a:noFill/>
          <a:ln>
            <a:noFill/>
          </a:ln>
        </p:spPr>
      </p:pic>
      <p:pic>
        <p:nvPicPr>
          <p:cNvPr id="1409" name="Google Shape;1409;p144"/>
          <p:cNvPicPr preferRelativeResize="0"/>
          <p:nvPr/>
        </p:nvPicPr>
        <p:blipFill>
          <a:blip r:embed="rId7">
            <a:alphaModFix/>
          </a:blip>
          <a:stretch>
            <a:fillRect/>
          </a:stretch>
        </p:blipFill>
        <p:spPr>
          <a:xfrm>
            <a:off x="4705079" y="1665154"/>
            <a:ext cx="3387222" cy="170393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4" name="Shape 244"/>
        <p:cNvGrpSpPr/>
        <p:nvPr/>
      </p:nvGrpSpPr>
      <p:grpSpPr>
        <a:xfrm>
          <a:off x="0" y="0"/>
          <a:ext cx="0" cy="0"/>
          <a:chOff x="0" y="0"/>
          <a:chExt cx="0" cy="0"/>
        </a:xfrm>
      </p:grpSpPr>
      <p:sp>
        <p:nvSpPr>
          <p:cNvPr id="245" name="Google Shape;245;p37"/>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latin typeface="Anton"/>
                <a:ea typeface="Anton"/>
                <a:cs typeface="Anton"/>
                <a:sym typeface="Anton"/>
              </a:rPr>
              <a:t>DESARROLLO CASCADA:</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UN PASO A LA VEZ</a:t>
            </a:r>
            <a:endParaRPr i="1" sz="3600">
              <a:latin typeface="Anton"/>
              <a:ea typeface="Anton"/>
              <a:cs typeface="Anton"/>
              <a:sym typeface="Anton"/>
            </a:endParaRPr>
          </a:p>
        </p:txBody>
      </p:sp>
      <p:pic>
        <p:nvPicPr>
          <p:cNvPr id="246" name="Google Shape;246;p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45"/>
          <p:cNvSpPr txBox="1"/>
          <p:nvPr/>
        </p:nvSpPr>
        <p:spPr>
          <a:xfrm>
            <a:off x="2335275" y="8776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Notas Periodisticas</a:t>
            </a:r>
            <a:endParaRPr i="1" sz="2600">
              <a:latin typeface="Anton"/>
              <a:ea typeface="Anton"/>
              <a:cs typeface="Anton"/>
              <a:sym typeface="Anton"/>
            </a:endParaRPr>
          </a:p>
        </p:txBody>
      </p:sp>
      <p:pic>
        <p:nvPicPr>
          <p:cNvPr id="1415" name="Google Shape;1415;p1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16" name="Google Shape;1416;p145"/>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pic>
        <p:nvPicPr>
          <p:cNvPr id="1417" name="Google Shape;1417;p145"/>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418" name="Google Shape;1418;p145"/>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419" name="Google Shape;1419;p145"/>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420" name="Google Shape;1420;p145"/>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pic>
        <p:nvPicPr>
          <p:cNvPr id="1421" name="Google Shape;1421;p145"/>
          <p:cNvPicPr preferRelativeResize="0"/>
          <p:nvPr/>
        </p:nvPicPr>
        <p:blipFill>
          <a:blip r:embed="rId6">
            <a:alphaModFix/>
          </a:blip>
          <a:stretch>
            <a:fillRect/>
          </a:stretch>
        </p:blipFill>
        <p:spPr>
          <a:xfrm>
            <a:off x="728303" y="1866725"/>
            <a:ext cx="7456818" cy="21552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46"/>
          <p:cNvSpPr txBox="1"/>
          <p:nvPr/>
        </p:nvSpPr>
        <p:spPr>
          <a:xfrm>
            <a:off x="2335275" y="8776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2600">
                <a:solidFill>
                  <a:schemeClr val="dk1"/>
                </a:solidFill>
                <a:latin typeface="Anton"/>
                <a:ea typeface="Anton"/>
                <a:cs typeface="Anton"/>
                <a:sym typeface="Anton"/>
              </a:rPr>
              <a:t>Notas Periodisticas</a:t>
            </a:r>
            <a:endParaRPr i="1" sz="2600">
              <a:solidFill>
                <a:schemeClr val="dk1"/>
              </a:solidFill>
              <a:latin typeface="Anton"/>
              <a:ea typeface="Anton"/>
              <a:cs typeface="Anton"/>
              <a:sym typeface="Anton"/>
            </a:endParaRPr>
          </a:p>
          <a:p>
            <a:pPr indent="0" lvl="0" marL="0" rtl="0" algn="l">
              <a:spcBef>
                <a:spcPts val="0"/>
              </a:spcBef>
              <a:spcAft>
                <a:spcPts val="0"/>
              </a:spcAft>
              <a:buNone/>
            </a:pPr>
            <a:r>
              <a:t/>
            </a:r>
            <a:endParaRPr i="1" sz="2600">
              <a:latin typeface="Anton"/>
              <a:ea typeface="Anton"/>
              <a:cs typeface="Anton"/>
              <a:sym typeface="Anton"/>
            </a:endParaRPr>
          </a:p>
        </p:txBody>
      </p:sp>
      <p:pic>
        <p:nvPicPr>
          <p:cNvPr id="1427" name="Google Shape;1427;p1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28" name="Google Shape;1428;p146"/>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pic>
        <p:nvPicPr>
          <p:cNvPr id="1429" name="Google Shape;1429;p146"/>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430" name="Google Shape;1430;p146"/>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431" name="Google Shape;1431;p146"/>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432" name="Google Shape;1432;p146"/>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pic>
        <p:nvPicPr>
          <p:cNvPr id="1433" name="Google Shape;1433;p146"/>
          <p:cNvPicPr preferRelativeResize="0"/>
          <p:nvPr/>
        </p:nvPicPr>
        <p:blipFill>
          <a:blip r:embed="rId6">
            <a:alphaModFix/>
          </a:blip>
          <a:stretch>
            <a:fillRect/>
          </a:stretch>
        </p:blipFill>
        <p:spPr>
          <a:xfrm>
            <a:off x="1730175" y="1491382"/>
            <a:ext cx="5837751" cy="301366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7" name="Shape 1437"/>
        <p:cNvGrpSpPr/>
        <p:nvPr/>
      </p:nvGrpSpPr>
      <p:grpSpPr>
        <a:xfrm>
          <a:off x="0" y="0"/>
          <a:ext cx="0" cy="0"/>
          <a:chOff x="0" y="0"/>
          <a:chExt cx="0" cy="0"/>
        </a:xfrm>
      </p:grpSpPr>
      <p:sp>
        <p:nvSpPr>
          <p:cNvPr id="1438" name="Google Shape;1438;p147"/>
          <p:cNvSpPr txBox="1"/>
          <p:nvPr/>
        </p:nvSpPr>
        <p:spPr>
          <a:xfrm>
            <a:off x="2335275" y="8776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Audiencia Total </a:t>
            </a:r>
            <a:endParaRPr i="1" sz="2600">
              <a:latin typeface="Anton"/>
              <a:ea typeface="Anton"/>
              <a:cs typeface="Anton"/>
              <a:sym typeface="Anton"/>
            </a:endParaRPr>
          </a:p>
          <a:p>
            <a:pPr indent="0" lvl="0" marL="0" rtl="0" algn="ctr">
              <a:spcBef>
                <a:spcPts val="0"/>
              </a:spcBef>
              <a:spcAft>
                <a:spcPts val="0"/>
              </a:spcAft>
              <a:buNone/>
            </a:pPr>
            <a:r>
              <a:t/>
            </a:r>
            <a:endParaRPr i="1" sz="2600">
              <a:latin typeface="Anton"/>
              <a:ea typeface="Anton"/>
              <a:cs typeface="Anton"/>
              <a:sym typeface="Anton"/>
            </a:endParaRPr>
          </a:p>
        </p:txBody>
      </p:sp>
      <p:pic>
        <p:nvPicPr>
          <p:cNvPr id="1439" name="Google Shape;1439;p1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40" name="Google Shape;1440;p147"/>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pic>
        <p:nvPicPr>
          <p:cNvPr id="1441" name="Google Shape;1441;p147"/>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442" name="Google Shape;1442;p147"/>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443" name="Google Shape;1443;p147"/>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444" name="Google Shape;1444;p147"/>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pic>
        <p:nvPicPr>
          <p:cNvPr id="1445" name="Google Shape;1445;p147"/>
          <p:cNvPicPr preferRelativeResize="0"/>
          <p:nvPr/>
        </p:nvPicPr>
        <p:blipFill>
          <a:blip r:embed="rId6">
            <a:alphaModFix/>
          </a:blip>
          <a:stretch>
            <a:fillRect/>
          </a:stretch>
        </p:blipFill>
        <p:spPr>
          <a:xfrm>
            <a:off x="1943025" y="1514625"/>
            <a:ext cx="5561400" cy="30861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48"/>
          <p:cNvSpPr txBox="1"/>
          <p:nvPr/>
        </p:nvSpPr>
        <p:spPr>
          <a:xfrm>
            <a:off x="2335275" y="8776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ODS - ONU</a:t>
            </a:r>
            <a:endParaRPr i="1" sz="2600">
              <a:latin typeface="Anton"/>
              <a:ea typeface="Anton"/>
              <a:cs typeface="Anton"/>
              <a:sym typeface="Anton"/>
            </a:endParaRPr>
          </a:p>
        </p:txBody>
      </p:sp>
      <p:pic>
        <p:nvPicPr>
          <p:cNvPr id="1451" name="Google Shape;1451;p1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52" name="Google Shape;1452;p148"/>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pic>
        <p:nvPicPr>
          <p:cNvPr id="1453" name="Google Shape;1453;p148"/>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454" name="Google Shape;1454;p148"/>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455" name="Google Shape;1455;p148"/>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456" name="Google Shape;1456;p148"/>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pic>
        <p:nvPicPr>
          <p:cNvPr id="1457" name="Google Shape;1457;p148"/>
          <p:cNvPicPr preferRelativeResize="0"/>
          <p:nvPr/>
        </p:nvPicPr>
        <p:blipFill>
          <a:blip r:embed="rId6">
            <a:alphaModFix/>
          </a:blip>
          <a:stretch>
            <a:fillRect/>
          </a:stretch>
        </p:blipFill>
        <p:spPr>
          <a:xfrm>
            <a:off x="2586950" y="1454375"/>
            <a:ext cx="4273550" cy="330530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49"/>
          <p:cNvSpPr txBox="1"/>
          <p:nvPr/>
        </p:nvSpPr>
        <p:spPr>
          <a:xfrm>
            <a:off x="2335275" y="8776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Google Trends</a:t>
            </a:r>
            <a:endParaRPr i="1" sz="2600">
              <a:latin typeface="Anton"/>
              <a:ea typeface="Anton"/>
              <a:cs typeface="Anton"/>
              <a:sym typeface="Anton"/>
            </a:endParaRPr>
          </a:p>
        </p:txBody>
      </p:sp>
      <p:pic>
        <p:nvPicPr>
          <p:cNvPr id="1463" name="Google Shape;1463;p1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64" name="Google Shape;1464;p149"/>
          <p:cNvPicPr preferRelativeResize="0"/>
          <p:nvPr/>
        </p:nvPicPr>
        <p:blipFill rotWithShape="1">
          <a:blip r:embed="rId4">
            <a:alphaModFix/>
          </a:blip>
          <a:srcRect b="0" l="0" r="0" t="0"/>
          <a:stretch/>
        </p:blipFill>
        <p:spPr>
          <a:xfrm>
            <a:off x="7344112" y="228250"/>
            <a:ext cx="1634174" cy="639850"/>
          </a:xfrm>
          <a:prstGeom prst="rect">
            <a:avLst/>
          </a:prstGeom>
          <a:noFill/>
          <a:ln>
            <a:noFill/>
          </a:ln>
        </p:spPr>
      </p:pic>
      <p:pic>
        <p:nvPicPr>
          <p:cNvPr id="1465" name="Google Shape;1465;p149"/>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466" name="Google Shape;1466;p149"/>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467" name="Google Shape;1467;p149"/>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468" name="Google Shape;1468;p149"/>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pic>
        <p:nvPicPr>
          <p:cNvPr id="1469" name="Google Shape;1469;p149"/>
          <p:cNvPicPr preferRelativeResize="0"/>
          <p:nvPr/>
        </p:nvPicPr>
        <p:blipFill>
          <a:blip r:embed="rId6">
            <a:alphaModFix/>
          </a:blip>
          <a:stretch>
            <a:fillRect/>
          </a:stretch>
        </p:blipFill>
        <p:spPr>
          <a:xfrm>
            <a:off x="1948100" y="1488600"/>
            <a:ext cx="5551250" cy="307175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73" name="Shape 1473"/>
        <p:cNvGrpSpPr/>
        <p:nvPr/>
      </p:nvGrpSpPr>
      <p:grpSpPr>
        <a:xfrm>
          <a:off x="0" y="0"/>
          <a:ext cx="0" cy="0"/>
          <a:chOff x="0" y="0"/>
          <a:chExt cx="0" cy="0"/>
        </a:xfrm>
      </p:grpSpPr>
      <p:pic>
        <p:nvPicPr>
          <p:cNvPr id="1474" name="Google Shape;1474;p1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75" name="Google Shape;1475;p150"/>
          <p:cNvPicPr preferRelativeResize="0"/>
          <p:nvPr/>
        </p:nvPicPr>
        <p:blipFill>
          <a:blip r:embed="rId4">
            <a:alphaModFix/>
          </a:blip>
          <a:stretch>
            <a:fillRect/>
          </a:stretch>
        </p:blipFill>
        <p:spPr>
          <a:xfrm>
            <a:off x="2508250" y="2218725"/>
            <a:ext cx="4127500" cy="2345076"/>
          </a:xfrm>
          <a:prstGeom prst="rect">
            <a:avLst/>
          </a:prstGeom>
          <a:noFill/>
          <a:ln>
            <a:noFill/>
          </a:ln>
        </p:spPr>
      </p:pic>
      <p:pic>
        <p:nvPicPr>
          <p:cNvPr id="1476" name="Google Shape;1476;p150"/>
          <p:cNvPicPr preferRelativeResize="0"/>
          <p:nvPr/>
        </p:nvPicPr>
        <p:blipFill rotWithShape="1">
          <a:blip r:embed="rId5">
            <a:alphaModFix/>
          </a:blip>
          <a:srcRect b="0" l="0" r="0" t="0"/>
          <a:stretch/>
        </p:blipFill>
        <p:spPr>
          <a:xfrm>
            <a:off x="7338525" y="228250"/>
            <a:ext cx="1634174" cy="639850"/>
          </a:xfrm>
          <a:prstGeom prst="rect">
            <a:avLst/>
          </a:prstGeom>
          <a:noFill/>
          <a:ln>
            <a:noFill/>
          </a:ln>
        </p:spPr>
      </p:pic>
      <p:sp>
        <p:nvSpPr>
          <p:cNvPr id="1477" name="Google Shape;1477;p150"/>
          <p:cNvSpPr txBox="1"/>
          <p:nvPr/>
        </p:nvSpPr>
        <p:spPr>
          <a:xfrm>
            <a:off x="1128645" y="400298"/>
            <a:ext cx="2356200" cy="545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a:solidFill>
                  <a:srgbClr val="222222"/>
                </a:solidFill>
                <a:latin typeface="Anton"/>
                <a:ea typeface="Anton"/>
                <a:cs typeface="Anton"/>
                <a:sym typeface="Anton"/>
              </a:rPr>
              <a:t>RESEARCH GENERATIVO</a:t>
            </a:r>
            <a:endParaRPr i="1">
              <a:solidFill>
                <a:srgbClr val="222222"/>
              </a:solidFill>
              <a:latin typeface="Anton"/>
              <a:ea typeface="Anton"/>
              <a:cs typeface="Anton"/>
              <a:sym typeface="Anton"/>
            </a:endParaRPr>
          </a:p>
        </p:txBody>
      </p:sp>
      <p:sp>
        <p:nvSpPr>
          <p:cNvPr id="1478" name="Google Shape;1478;p150"/>
          <p:cNvSpPr/>
          <p:nvPr/>
        </p:nvSpPr>
        <p:spPr>
          <a:xfrm>
            <a:off x="322056" y="307741"/>
            <a:ext cx="730500" cy="7305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sz="1200">
              <a:solidFill>
                <a:srgbClr val="FF845F"/>
              </a:solidFill>
              <a:latin typeface="Helvetica Neue"/>
              <a:ea typeface="Helvetica Neue"/>
              <a:cs typeface="Helvetica Neue"/>
              <a:sym typeface="Helvetica Neue"/>
            </a:endParaRPr>
          </a:p>
        </p:txBody>
      </p:sp>
      <p:sp>
        <p:nvSpPr>
          <p:cNvPr id="1479" name="Google Shape;1479;p150"/>
          <p:cNvSpPr txBox="1"/>
          <p:nvPr/>
        </p:nvSpPr>
        <p:spPr>
          <a:xfrm>
            <a:off x="334023" y="434133"/>
            <a:ext cx="673200" cy="45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Helvetica Neue"/>
                <a:ea typeface="Helvetica Neue"/>
                <a:cs typeface="Helvetica Neue"/>
                <a:sym typeface="Helvetica Neue"/>
              </a:rPr>
              <a:t>G</a:t>
            </a:r>
            <a:endParaRPr b="1" sz="3600">
              <a:solidFill>
                <a:srgbClr val="FFFFFF"/>
              </a:solidFill>
              <a:latin typeface="Helvetica Neue"/>
              <a:ea typeface="Helvetica Neue"/>
              <a:cs typeface="Helvetica Neue"/>
              <a:sym typeface="Helvetica Neue"/>
            </a:endParaRPr>
          </a:p>
        </p:txBody>
      </p:sp>
      <p:sp>
        <p:nvSpPr>
          <p:cNvPr id="1480" name="Google Shape;1480;p150"/>
          <p:cNvSpPr txBox="1"/>
          <p:nvPr/>
        </p:nvSpPr>
        <p:spPr>
          <a:xfrm>
            <a:off x="1055550" y="877625"/>
            <a:ext cx="7336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DOCUMENTO </a:t>
            </a:r>
            <a:r>
              <a:rPr i="1" lang="en-GB" sz="2600">
                <a:latin typeface="Anton"/>
                <a:ea typeface="Anton"/>
                <a:cs typeface="Anton"/>
                <a:sym typeface="Anton"/>
              </a:rPr>
              <a:t>GENÉRICO - </a:t>
            </a:r>
            <a:r>
              <a:rPr i="1" lang="en-GB" sz="2600">
                <a:latin typeface="Anton"/>
                <a:ea typeface="Anton"/>
                <a:cs typeface="Anton"/>
                <a:sym typeface="Anton"/>
              </a:rPr>
              <a:t>INVESTIGACIÓN</a:t>
            </a:r>
            <a:r>
              <a:rPr i="1" lang="en-GB" sz="2600">
                <a:latin typeface="Anton"/>
                <a:ea typeface="Anton"/>
                <a:cs typeface="Anton"/>
                <a:sym typeface="Anton"/>
              </a:rPr>
              <a:t> DE ESCRITORIO</a:t>
            </a:r>
            <a:endParaRPr i="1" sz="2600">
              <a:latin typeface="Anton"/>
              <a:ea typeface="Anton"/>
              <a:cs typeface="Anton"/>
              <a:sym typeface="Anton"/>
            </a:endParaRPr>
          </a:p>
          <a:p>
            <a:pPr indent="0" lvl="0" marL="0" rtl="0" algn="ctr">
              <a:spcBef>
                <a:spcPts val="0"/>
              </a:spcBef>
              <a:spcAft>
                <a:spcPts val="0"/>
              </a:spcAft>
              <a:buNone/>
            </a:pPr>
            <a:r>
              <a:rPr lang="en-GB">
                <a:solidFill>
                  <a:srgbClr val="434343"/>
                </a:solidFill>
                <a:latin typeface="Helvetica Neue"/>
                <a:ea typeface="Helvetica Neue"/>
                <a:cs typeface="Helvetica Neue"/>
                <a:sym typeface="Helvetica Neue"/>
              </a:rPr>
              <a:t>Template genérico para la generación de una investigación</a:t>
            </a:r>
            <a:endParaRPr>
              <a:solidFill>
                <a:srgbClr val="434343"/>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5200"/>
              <a:buFont typeface="Arial"/>
              <a:buNone/>
            </a:pPr>
            <a:r>
              <a:rPr lang="en-GB">
                <a:solidFill>
                  <a:srgbClr val="434343"/>
                </a:solidFill>
                <a:latin typeface="Helvetica Neue"/>
                <a:ea typeface="Helvetica Neue"/>
                <a:cs typeface="Helvetica Neue"/>
                <a:sym typeface="Helvetica Neue"/>
              </a:rPr>
              <a:t>de escritorio inicial de tu proyecto. El documento lo encontrarás en la carpeta de la clase.</a:t>
            </a:r>
            <a:endParaRPr i="1">
              <a:latin typeface="Helvetica Neue"/>
              <a:ea typeface="Helvetica Neue"/>
              <a:cs typeface="Helvetica Neue"/>
              <a:sym typeface="Helvetica Neue"/>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484" name="Shape 1484"/>
        <p:cNvGrpSpPr/>
        <p:nvPr/>
      </p:nvGrpSpPr>
      <p:grpSpPr>
        <a:xfrm>
          <a:off x="0" y="0"/>
          <a:ext cx="0" cy="0"/>
          <a:chOff x="0" y="0"/>
          <a:chExt cx="0" cy="0"/>
        </a:xfrm>
      </p:grpSpPr>
      <p:sp>
        <p:nvSpPr>
          <p:cNvPr id="1485" name="Google Shape;1485;p151"/>
          <p:cNvSpPr txBox="1"/>
          <p:nvPr/>
        </p:nvSpPr>
        <p:spPr>
          <a:xfrm>
            <a:off x="917525" y="1454150"/>
            <a:ext cx="7308900" cy="223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AHORA QUE YA SABEMOS QUE LAS IDEAS NACEN DE UN PROCESO DE DISEÑO, VAMOS A CREAR Y DEFINIR NUESTRO PROBLEMA, OBJETIVO Y SOLUCIÓN.</a:t>
            </a:r>
            <a:endParaRPr i="1" sz="3600">
              <a:latin typeface="Anton"/>
              <a:ea typeface="Anton"/>
              <a:cs typeface="Anton"/>
              <a:sym typeface="Anton"/>
            </a:endParaRPr>
          </a:p>
        </p:txBody>
      </p:sp>
      <p:pic>
        <p:nvPicPr>
          <p:cNvPr id="1486" name="Google Shape;1486;p15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52"/>
          <p:cNvSpPr txBox="1"/>
          <p:nvPr/>
        </p:nvSpPr>
        <p:spPr>
          <a:xfrm>
            <a:off x="2183550" y="2520825"/>
            <a:ext cx="4776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IDEA PARA EL PROYECTO</a:t>
            </a:r>
            <a:endParaRPr i="1" sz="4000">
              <a:latin typeface="Anton"/>
              <a:ea typeface="Anton"/>
              <a:cs typeface="Anton"/>
              <a:sym typeface="Anton"/>
            </a:endParaRPr>
          </a:p>
        </p:txBody>
      </p:sp>
      <p:sp>
        <p:nvSpPr>
          <p:cNvPr id="1492" name="Google Shape;1492;p152"/>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En base a la pregunta de la clase pasada, proponer una hipótesis de solución para generar un Prototipo de aplicación desde cero en el que trabajarás a lo largo del curso.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1493" name="Google Shape;1493;p15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94" name="Google Shape;1494;p152"/>
          <p:cNvPicPr preferRelativeResize="0"/>
          <p:nvPr/>
        </p:nvPicPr>
        <p:blipFill rotWithShape="1">
          <a:blip r:embed="rId4">
            <a:alphaModFix/>
          </a:blip>
          <a:srcRect b="0" l="0" r="0" t="0"/>
          <a:stretch/>
        </p:blipFill>
        <p:spPr>
          <a:xfrm>
            <a:off x="3882275" y="877549"/>
            <a:ext cx="1379450" cy="13794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graphicFrame>
        <p:nvGraphicFramePr>
          <p:cNvPr id="1499" name="Google Shape;1499;p153"/>
          <p:cNvGraphicFramePr/>
          <p:nvPr/>
        </p:nvGraphicFramePr>
        <p:xfrm>
          <a:off x="455450" y="317225"/>
          <a:ext cx="3000000" cy="3000000"/>
        </p:xfrm>
        <a:graphic>
          <a:graphicData uri="http://schemas.openxmlformats.org/drawingml/2006/table">
            <a:tbl>
              <a:tblPr>
                <a:noFill/>
                <a:tableStyleId>{FA52518A-54AD-4520-882D-3E3E2149196D}</a:tableStyleId>
              </a:tblPr>
              <a:tblGrid>
                <a:gridCol w="2794000"/>
                <a:gridCol w="3625300"/>
                <a:gridCol w="1962725"/>
              </a:tblGrid>
              <a:tr h="646100">
                <a:tc gridSpan="3">
                  <a:txBody>
                    <a:bodyPr/>
                    <a:lstStyle/>
                    <a:p>
                      <a:pPr indent="0" lvl="0" marL="0" rtl="0" algn="l">
                        <a:spcBef>
                          <a:spcPts val="0"/>
                        </a:spcBef>
                        <a:spcAft>
                          <a:spcPts val="0"/>
                        </a:spcAft>
                        <a:buNone/>
                      </a:pPr>
                      <a:r>
                        <a:rPr i="1" lang="en-GB" sz="1800">
                          <a:solidFill>
                            <a:schemeClr val="dk1"/>
                          </a:solidFill>
                          <a:latin typeface="Anton"/>
                          <a:ea typeface="Anton"/>
                          <a:cs typeface="Anton"/>
                          <a:sym typeface="Anton"/>
                        </a:rPr>
                        <a:t>DEFINIENDO EL PROBLEMA, OBJETIVO Y SOLUCIÓN</a:t>
                      </a:r>
                      <a:endParaRPr sz="1800"/>
                    </a:p>
                  </a:txBody>
                  <a:tcPr marT="162000"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rgbClr val="3CEFAB"/>
                    </a:solidFill>
                  </a:tcPr>
                </a:tc>
                <a:tc hMerge="1"/>
                <a:tc hMerge="1"/>
              </a:tr>
              <a:tr h="521050">
                <a:tc gridSpan="2">
                  <a:txBody>
                    <a:bodyPr/>
                    <a:lstStyle/>
                    <a:p>
                      <a:pPr indent="0" lvl="0" marL="0" rtl="0" algn="l">
                        <a:spcBef>
                          <a:spcPts val="0"/>
                        </a:spcBef>
                        <a:spcAft>
                          <a:spcPts val="0"/>
                        </a:spcAft>
                        <a:buNone/>
                      </a:pPr>
                      <a:r>
                        <a:rPr b="1" lang="en-GB" sz="1200">
                          <a:latin typeface="Helvetica Neue"/>
                          <a:ea typeface="Helvetica Neue"/>
                          <a:cs typeface="Helvetica Neue"/>
                          <a:sym typeface="Helvetica Neue"/>
                        </a:rPr>
                        <a:t>Formato: </a:t>
                      </a:r>
                      <a:r>
                        <a:rPr lang="en-GB" sz="1200">
                          <a:solidFill>
                            <a:schemeClr val="dk1"/>
                          </a:solidFill>
                          <a:latin typeface="Helvetica Neue"/>
                          <a:ea typeface="Helvetica Neue"/>
                          <a:cs typeface="Helvetica Neue"/>
                          <a:sym typeface="Helvetica Neue"/>
                        </a:rPr>
                        <a:t>Archivo en tipo .ppt o .doc con el desarrollo de la actividad. Generar un archivo con el nombre </a:t>
                      </a:r>
                      <a:r>
                        <a:rPr lang="en-GB" sz="1200">
                          <a:solidFill>
                            <a:schemeClr val="dk1"/>
                          </a:solidFill>
                          <a:highlight>
                            <a:srgbClr val="A6FFCA"/>
                          </a:highlight>
                          <a:latin typeface="Helvetica Neue"/>
                          <a:ea typeface="Helvetica Neue"/>
                          <a:cs typeface="Helvetica Neue"/>
                          <a:sym typeface="Helvetica Neue"/>
                        </a:rPr>
                        <a:t>“Idea+Apellido”</a:t>
                      </a:r>
                      <a:r>
                        <a:rPr lang="en-GB" sz="1200">
                          <a:solidFill>
                            <a:schemeClr val="dk1"/>
                          </a:solidFill>
                          <a:latin typeface="Helvetica Neue"/>
                          <a:ea typeface="Helvetica Neue"/>
                          <a:cs typeface="Helvetica Neue"/>
                          <a:sym typeface="Helvetica Neue"/>
                        </a:rPr>
                        <a:t>. Se puede entregar un google slide también.</a:t>
                      </a:r>
                      <a:endParaRPr sz="1200">
                        <a:latin typeface="Helvetica Neue"/>
                        <a:ea typeface="Helvetica Neue"/>
                        <a:cs typeface="Helvetica Neue"/>
                        <a:sym typeface="Helvetica Neue"/>
                      </a:endParaRPr>
                    </a:p>
                    <a:p>
                      <a:pPr indent="0" lvl="0" marL="0" rtl="0" algn="l">
                        <a:spcBef>
                          <a:spcPts val="0"/>
                        </a:spcBef>
                        <a:spcAft>
                          <a:spcPts val="0"/>
                        </a:spcAft>
                        <a:buNone/>
                      </a:pPr>
                      <a:r>
                        <a:rPr b="1" lang="en-GB" sz="1200">
                          <a:latin typeface="Helvetica Neue"/>
                          <a:ea typeface="Helvetica Neue"/>
                          <a:cs typeface="Helvetica Neue"/>
                          <a:sym typeface="Helvetica Neue"/>
                        </a:rPr>
                        <a:t>Sugerencia: </a:t>
                      </a:r>
                      <a:r>
                        <a:rPr lang="en-GB" sz="1200">
                          <a:solidFill>
                            <a:schemeClr val="dk1"/>
                          </a:solidFill>
                          <a:latin typeface="Helvetica Neue"/>
                          <a:ea typeface="Helvetica Neue"/>
                          <a:cs typeface="Helvetica Neue"/>
                          <a:sym typeface="Helvetica Neue"/>
                        </a:rPr>
                        <a:t>activar comentarios en el archivo.</a:t>
                      </a:r>
                      <a:endParaRPr sz="1200">
                        <a:latin typeface="Helvetica Neue"/>
                        <a:ea typeface="Helvetica Neue"/>
                        <a:cs typeface="Helvetica Neue"/>
                        <a:sym typeface="Helvetica Neue"/>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800">
                        <a:latin typeface="Helvetica Neue"/>
                        <a:ea typeface="Helvetica Neue"/>
                        <a:cs typeface="Helvetica Neue"/>
                        <a:sym typeface="Helvetica Neue"/>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solidFill>
                      <a:schemeClr val="lt2"/>
                    </a:solidFill>
                  </a:tcPr>
                </a:tc>
              </a:tr>
              <a:tr h="2120800">
                <a:tc gridSpan="3">
                  <a:txBody>
                    <a:bodyPr/>
                    <a:lstStyle/>
                    <a:p>
                      <a:pPr indent="0" lvl="0" marL="0" rtl="0" algn="l">
                        <a:spcBef>
                          <a:spcPts val="0"/>
                        </a:spcBef>
                        <a:spcAft>
                          <a:spcPts val="0"/>
                        </a:spcAft>
                        <a:buNone/>
                      </a:pPr>
                      <a:br>
                        <a:rPr b="1" lang="en-GB" sz="100">
                          <a:solidFill>
                            <a:srgbClr val="4D5156"/>
                          </a:solidFill>
                          <a:highlight>
                            <a:srgbClr val="3CEFAB"/>
                          </a:highlight>
                        </a:rPr>
                      </a:br>
                      <a:r>
                        <a:rPr b="1" lang="en-GB" sz="1300">
                          <a:solidFill>
                            <a:srgbClr val="4D5156"/>
                          </a:solidFill>
                          <a:highlight>
                            <a:srgbClr val="3CEFAB"/>
                          </a:highlight>
                        </a:rPr>
                        <a:t>&gt;&gt; </a:t>
                      </a:r>
                      <a:r>
                        <a:rPr b="1" lang="en-GB" sz="1300">
                          <a:highlight>
                            <a:srgbClr val="3CEFAB"/>
                          </a:highlight>
                          <a:latin typeface="Helvetica Neue"/>
                          <a:ea typeface="Helvetica Neue"/>
                          <a:cs typeface="Helvetica Neue"/>
                          <a:sym typeface="Helvetica Neue"/>
                        </a:rPr>
                        <a:t>Consigna: </a:t>
                      </a:r>
                      <a:r>
                        <a:rPr lang="en-GB" sz="1300">
                          <a:solidFill>
                            <a:schemeClr val="dk1"/>
                          </a:solidFill>
                          <a:highlight>
                            <a:srgbClr val="3CEFAB"/>
                          </a:highlight>
                          <a:latin typeface="Helvetica Neue"/>
                          <a:ea typeface="Helvetica Neue"/>
                          <a:cs typeface="Helvetica Neue"/>
                          <a:sym typeface="Helvetica Neue"/>
                        </a:rPr>
                        <a:t>En base a la pregunta de la clase pasada, generar una hipótesis de solución para generar un proyecto desde cero.</a:t>
                      </a:r>
                      <a:endParaRPr sz="1300">
                        <a:solidFill>
                          <a:schemeClr val="dk1"/>
                        </a:solidFill>
                        <a:highlight>
                          <a:srgbClr val="3CEFAB"/>
                        </a:highlight>
                        <a:latin typeface="Helvetica Neue"/>
                        <a:ea typeface="Helvetica Neue"/>
                        <a:cs typeface="Helvetica Neue"/>
                        <a:sym typeface="Helvetica Neue"/>
                      </a:endParaRPr>
                    </a:p>
                    <a:p>
                      <a:pPr indent="0" lvl="0" marL="0" rtl="0" algn="l">
                        <a:spcBef>
                          <a:spcPts val="0"/>
                        </a:spcBef>
                        <a:spcAft>
                          <a:spcPts val="0"/>
                        </a:spcAft>
                        <a:buNone/>
                      </a:pPr>
                      <a:r>
                        <a:t/>
                      </a:r>
                      <a:endParaRPr sz="1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n-GB" sz="1200">
                          <a:solidFill>
                            <a:schemeClr val="dk1"/>
                          </a:solidFill>
                          <a:latin typeface="Helvetica Neue"/>
                          <a:ea typeface="Helvetica Neue"/>
                          <a:cs typeface="Helvetica Neue"/>
                          <a:sym typeface="Helvetica Neue"/>
                        </a:rPr>
                        <a:t>Aspectos a incluir en el entregable:</a:t>
                      </a:r>
                      <a:endParaRPr b="1" sz="12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AutoNum type="arabicPeriod"/>
                      </a:pPr>
                      <a:r>
                        <a:rPr b="1" lang="en-GB" sz="1200">
                          <a:solidFill>
                            <a:schemeClr val="dk1"/>
                          </a:solidFill>
                          <a:latin typeface="Helvetica Neue"/>
                          <a:ea typeface="Helvetica Neue"/>
                          <a:cs typeface="Helvetica Neue"/>
                          <a:sym typeface="Helvetica Neue"/>
                        </a:rPr>
                        <a:t>Problema: </a:t>
                      </a:r>
                      <a:r>
                        <a:rPr lang="en-GB" sz="1200">
                          <a:solidFill>
                            <a:schemeClr val="dk1"/>
                          </a:solidFill>
                          <a:latin typeface="Helvetica Neue"/>
                          <a:ea typeface="Helvetica Neue"/>
                          <a:cs typeface="Helvetica Neue"/>
                          <a:sym typeface="Helvetica Neue"/>
                        </a:rPr>
                        <a:t>¿</a:t>
                      </a:r>
                      <a:r>
                        <a:rPr lang="en-GB" sz="1200">
                          <a:solidFill>
                            <a:schemeClr val="dk1"/>
                          </a:solidFill>
                          <a:latin typeface="Helvetica Neue"/>
                          <a:ea typeface="Helvetica Neue"/>
                          <a:cs typeface="Helvetica Neue"/>
                          <a:sym typeface="Helvetica Neue"/>
                        </a:rPr>
                        <a:t>Cuál</a:t>
                      </a:r>
                      <a:r>
                        <a:rPr lang="en-GB" sz="1200">
                          <a:solidFill>
                            <a:schemeClr val="dk1"/>
                          </a:solidFill>
                          <a:latin typeface="Helvetica Neue"/>
                          <a:ea typeface="Helvetica Neue"/>
                          <a:cs typeface="Helvetica Neue"/>
                          <a:sym typeface="Helvetica Neue"/>
                        </a:rPr>
                        <a:t> es la hipótesis? Identificar un problema real que lo motive. Debe estar correctamente redactado. En su desarrollo debe incluir: Contexto, Actores/as involucrados/as, Facilitadores y obstaculizadores.</a:t>
                      </a:r>
                      <a:endParaRPr sz="4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AutoNum type="arabicPeriod"/>
                      </a:pPr>
                      <a:r>
                        <a:rPr b="1" lang="en-GB" sz="1200">
                          <a:solidFill>
                            <a:schemeClr val="dk1"/>
                          </a:solidFill>
                          <a:latin typeface="Helvetica Neue"/>
                          <a:ea typeface="Helvetica Neue"/>
                          <a:cs typeface="Helvetica Neue"/>
                          <a:sym typeface="Helvetica Neue"/>
                        </a:rPr>
                        <a:t>Objetivo:</a:t>
                      </a:r>
                      <a:r>
                        <a:rPr lang="en-GB" sz="1200">
                          <a:solidFill>
                            <a:schemeClr val="dk1"/>
                          </a:solidFill>
                          <a:latin typeface="Helvetica Neue"/>
                          <a:ea typeface="Helvetica Neue"/>
                          <a:cs typeface="Helvetica Neue"/>
                          <a:sym typeface="Helvetica Neue"/>
                        </a:rPr>
                        <a:t> ¿Qué buscamos? Definir un objetivo concreto que surge del problema.</a:t>
                      </a:r>
                      <a:endParaRPr sz="4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AutoNum type="arabicPeriod"/>
                      </a:pPr>
                      <a:r>
                        <a:rPr b="1" lang="en-GB" sz="1200">
                          <a:solidFill>
                            <a:schemeClr val="dk1"/>
                          </a:solidFill>
                          <a:latin typeface="Helvetica Neue"/>
                          <a:ea typeface="Helvetica Neue"/>
                          <a:cs typeface="Helvetica Neue"/>
                          <a:sym typeface="Helvetica Neue"/>
                        </a:rPr>
                        <a:t>Solución:</a:t>
                      </a:r>
                      <a:r>
                        <a:rPr lang="en-GB" sz="1200">
                          <a:solidFill>
                            <a:schemeClr val="dk1"/>
                          </a:solidFill>
                          <a:latin typeface="Helvetica Neue"/>
                          <a:ea typeface="Helvetica Neue"/>
                          <a:cs typeface="Helvetica Neue"/>
                          <a:sym typeface="Helvetica Neue"/>
                        </a:rPr>
                        <a:t> ¿Qué proponemos? Describir la solución del Prototipo de aplicación. ¿Cómo soluciona el problema? ¿Qué funcionalidades va tener el proyecto?</a:t>
                      </a:r>
                      <a:endParaRPr sz="400">
                        <a:solidFill>
                          <a:schemeClr val="dk1"/>
                        </a:solidFill>
                        <a:latin typeface="Helvetica Neue"/>
                        <a:ea typeface="Helvetica Neue"/>
                        <a:cs typeface="Helvetica Neue"/>
                        <a:sym typeface="Helvetica Neue"/>
                      </a:endParaRPr>
                    </a:p>
                    <a:p>
                      <a:pPr indent="-304800" lvl="0" marL="457200" rtl="0" algn="l">
                        <a:spcBef>
                          <a:spcPts val="0"/>
                        </a:spcBef>
                        <a:spcAft>
                          <a:spcPts val="0"/>
                        </a:spcAft>
                        <a:buClr>
                          <a:schemeClr val="dk1"/>
                        </a:buClr>
                        <a:buSzPts val="1200"/>
                        <a:buFont typeface="Helvetica Neue"/>
                        <a:buAutoNum type="arabicPeriod"/>
                      </a:pPr>
                      <a:r>
                        <a:rPr b="1" lang="en-GB" sz="1200">
                          <a:solidFill>
                            <a:schemeClr val="dk1"/>
                          </a:solidFill>
                          <a:latin typeface="Helvetica Neue"/>
                          <a:ea typeface="Helvetica Neue"/>
                          <a:cs typeface="Helvetica Neue"/>
                          <a:sym typeface="Helvetica Neue"/>
                        </a:rPr>
                        <a:t>Opcional: </a:t>
                      </a:r>
                      <a:r>
                        <a:rPr b="1" lang="en-GB" sz="1200">
                          <a:solidFill>
                            <a:schemeClr val="dk1"/>
                          </a:solidFill>
                          <a:latin typeface="Helvetica Neue"/>
                          <a:ea typeface="Helvetica Neue"/>
                          <a:cs typeface="Helvetica Neue"/>
                          <a:sym typeface="Helvetica Neue"/>
                        </a:rPr>
                        <a:t>Research Generativo (Investigación de escritorio):</a:t>
                      </a:r>
                      <a:r>
                        <a:rPr lang="en-GB" sz="1200">
                          <a:solidFill>
                            <a:schemeClr val="dk1"/>
                          </a:solidFill>
                          <a:latin typeface="Helvetica Neue"/>
                          <a:ea typeface="Helvetica Neue"/>
                          <a:cs typeface="Helvetica Neue"/>
                          <a:sym typeface="Helvetica Neue"/>
                        </a:rPr>
                        <a:t> S</a:t>
                      </a:r>
                      <a:r>
                        <a:rPr lang="en-GB" sz="1200">
                          <a:solidFill>
                            <a:schemeClr val="dk1"/>
                          </a:solidFill>
                          <a:latin typeface="Helvetica Neue"/>
                          <a:ea typeface="Helvetica Neue"/>
                          <a:cs typeface="Helvetica Neue"/>
                          <a:sym typeface="Helvetica Neue"/>
                        </a:rPr>
                        <a:t>e sugiere contestar las siguientes preguntas: ¿Qué problemas o necesidades tienen nuestros usuarios? ¿Qué información real tengo para sustentar?. Se sugiere usar el documento “Investigación de Escritorio” que se encuentra en la carpeta de la clase. Tener en cuenta que si bien este punto es opcional, te la pediremos en la primer entrega de Proyecto Final.</a:t>
                      </a:r>
                      <a:endParaRPr sz="1200">
                        <a:solidFill>
                          <a:schemeClr val="dk1"/>
                        </a:solidFill>
                        <a:latin typeface="Helvetica Neue"/>
                        <a:ea typeface="Helvetica Neue"/>
                        <a:cs typeface="Helvetica Neue"/>
                        <a:sym typeface="Helvetica Neue"/>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hMerge="1"/>
                <a:tc hMerge="1"/>
              </a:tr>
              <a:tr h="417000">
                <a:tc gridSpan="2">
                  <a:txBody>
                    <a:bodyPr/>
                    <a:lstStyle/>
                    <a:p>
                      <a:pPr indent="0" lvl="0" marL="0" rtl="0" algn="l">
                        <a:spcBef>
                          <a:spcPts val="0"/>
                        </a:spcBef>
                        <a:spcAft>
                          <a:spcPts val="0"/>
                        </a:spcAft>
                        <a:buNone/>
                      </a:pPr>
                      <a:r>
                        <a:t/>
                      </a:r>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b="1">
                        <a:solidFill>
                          <a:srgbClr val="FFFFFF"/>
                        </a:solidFill>
                        <a:latin typeface="Helvetica Neue"/>
                        <a:ea typeface="Helvetica Neue"/>
                        <a:cs typeface="Helvetica Neue"/>
                        <a:sym typeface="Helvetica Neue"/>
                      </a:endParaRPr>
                    </a:p>
                  </a:txBody>
                  <a:tcPr marT="91425" marB="91425" marR="91425" marL="91425">
                    <a:lnL cap="flat" cmpd="sng" w="9525">
                      <a:solidFill>
                        <a:srgbClr val="EFEFEF"/>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EFEFEF"/>
                      </a:solidFill>
                      <a:prstDash val="solid"/>
                      <a:round/>
                      <a:headEnd len="sm" w="sm" type="none"/>
                      <a:tailEnd len="sm" w="sm" type="none"/>
                    </a:lnT>
                    <a:lnB cap="flat" cmpd="sng" w="9525">
                      <a:solidFill>
                        <a:srgbClr val="EFEFEF"/>
                      </a:solidFill>
                      <a:prstDash val="solid"/>
                      <a:round/>
                      <a:headEnd len="sm" w="sm" type="none"/>
                      <a:tailEnd len="sm" w="sm" type="none"/>
                    </a:lnB>
                  </a:tcPr>
                </a:tc>
              </a:tr>
            </a:tbl>
          </a:graphicData>
        </a:graphic>
      </p:graphicFrame>
      <p:pic>
        <p:nvPicPr>
          <p:cNvPr id="1500" name="Google Shape;1500;p1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01" name="Google Shape;1501;p153"/>
          <p:cNvPicPr preferRelativeResize="0"/>
          <p:nvPr/>
        </p:nvPicPr>
        <p:blipFill rotWithShape="1">
          <a:blip r:embed="rId4">
            <a:alphaModFix/>
          </a:blip>
          <a:srcRect b="0" l="0" r="0" t="0"/>
          <a:stretch/>
        </p:blipFill>
        <p:spPr>
          <a:xfrm>
            <a:off x="7038962" y="1010325"/>
            <a:ext cx="1634174" cy="639850"/>
          </a:xfrm>
          <a:prstGeom prst="rect">
            <a:avLst/>
          </a:prstGeom>
          <a:noFill/>
          <a:ln>
            <a:noFill/>
          </a:ln>
        </p:spPr>
      </p:pic>
      <p:sp>
        <p:nvSpPr>
          <p:cNvPr id="1502" name="Google Shape;1502;p153">
            <a:hlinkClick r:id="rId5"/>
          </p:cNvPr>
          <p:cNvSpPr/>
          <p:nvPr/>
        </p:nvSpPr>
        <p:spPr>
          <a:xfrm>
            <a:off x="6874750" y="4157950"/>
            <a:ext cx="1962600" cy="417000"/>
          </a:xfrm>
          <a:prstGeom prst="roundRect">
            <a:avLst>
              <a:gd fmla="val 16667" name="adj"/>
            </a:avLst>
          </a:prstGeom>
          <a:solidFill>
            <a:srgbClr val="FFFFFF"/>
          </a:solidFill>
          <a:ln cap="flat" cmpd="sng" w="19050">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222222"/>
                </a:solidFill>
                <a:latin typeface="Helvetica Neue"/>
                <a:ea typeface="Helvetica Neue"/>
                <a:cs typeface="Helvetica Neue"/>
                <a:sym typeface="Helvetica Neue"/>
              </a:rPr>
              <a:t>       VER EJEMPLO</a:t>
            </a:r>
            <a:endParaRPr b="1" sz="1200">
              <a:solidFill>
                <a:srgbClr val="222222"/>
              </a:solidFill>
              <a:latin typeface="Helvetica Neue"/>
              <a:ea typeface="Helvetica Neue"/>
              <a:cs typeface="Helvetica Neue"/>
              <a:sym typeface="Helvetica Neue"/>
            </a:endParaRPr>
          </a:p>
        </p:txBody>
      </p:sp>
      <p:pic>
        <p:nvPicPr>
          <p:cNvPr id="1503" name="Google Shape;1503;p153"/>
          <p:cNvPicPr preferRelativeResize="0"/>
          <p:nvPr/>
        </p:nvPicPr>
        <p:blipFill>
          <a:blip r:embed="rId6">
            <a:alphaModFix/>
          </a:blip>
          <a:stretch>
            <a:fillRect/>
          </a:stretch>
        </p:blipFill>
        <p:spPr>
          <a:xfrm>
            <a:off x="7027725" y="4224450"/>
            <a:ext cx="284000" cy="2840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07" name="Shape 1507"/>
        <p:cNvGrpSpPr/>
        <p:nvPr/>
      </p:nvGrpSpPr>
      <p:grpSpPr>
        <a:xfrm>
          <a:off x="0" y="0"/>
          <a:ext cx="0" cy="0"/>
          <a:chOff x="0" y="0"/>
          <a:chExt cx="0" cy="0"/>
        </a:xfrm>
      </p:grpSpPr>
      <p:sp>
        <p:nvSpPr>
          <p:cNvPr id="1508" name="Google Shape;1508;p15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509" name="Google Shape;1509;p154"/>
          <p:cNvSpPr txBox="1"/>
          <p:nvPr/>
        </p:nvSpPr>
        <p:spPr>
          <a:xfrm>
            <a:off x="2000950" y="8031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¡IMPORTANTE!</a:t>
            </a:r>
            <a:endParaRPr i="1" sz="4000">
              <a:latin typeface="Anton"/>
              <a:ea typeface="Anton"/>
              <a:cs typeface="Anton"/>
              <a:sym typeface="Anton"/>
            </a:endParaRPr>
          </a:p>
        </p:txBody>
      </p:sp>
      <p:sp>
        <p:nvSpPr>
          <p:cNvPr id="1510" name="Google Shape;1510;p154"/>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Los desafíos tienen fecha de entrega 7 días después de finalizada la clase. Te sugerimos llevar las entregas al día. </a:t>
            </a:r>
            <a:endParaRPr sz="2000">
              <a:latin typeface="Helvetica Neue Light"/>
              <a:ea typeface="Helvetica Neue Light"/>
              <a:cs typeface="Helvetica Neue Light"/>
              <a:sym typeface="Helvetica Neue Light"/>
            </a:endParaRPr>
          </a:p>
        </p:txBody>
      </p:sp>
      <p:pic>
        <p:nvPicPr>
          <p:cNvPr id="1511" name="Google Shape;1511;p15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12" name="Google Shape;1512;p154"/>
          <p:cNvPicPr preferRelativeResize="0"/>
          <p:nvPr/>
        </p:nvPicPr>
        <p:blipFill>
          <a:blip r:embed="rId4">
            <a:alphaModFix/>
          </a:blip>
          <a:stretch>
            <a:fillRect/>
          </a:stretch>
        </p:blipFill>
        <p:spPr>
          <a:xfrm>
            <a:off x="1004550" y="2622357"/>
            <a:ext cx="7287301" cy="1575960"/>
          </a:xfrm>
          <a:prstGeom prst="rect">
            <a:avLst/>
          </a:prstGeom>
          <a:noFill/>
          <a:ln>
            <a:noFill/>
          </a:ln>
        </p:spPr>
      </p:pic>
      <p:pic>
        <p:nvPicPr>
          <p:cNvPr id="1513" name="Google Shape;1513;p154"/>
          <p:cNvPicPr preferRelativeResize="0"/>
          <p:nvPr/>
        </p:nvPicPr>
        <p:blipFill rotWithShape="1">
          <a:blip r:embed="rId5">
            <a:alphaModFix/>
          </a:blip>
          <a:srcRect b="0" l="0" r="0" t="0"/>
          <a:stretch/>
        </p:blipFill>
        <p:spPr>
          <a:xfrm>
            <a:off x="7203300" y="317225"/>
            <a:ext cx="1634174" cy="639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2000"/>
              <a:buFont typeface="Arial"/>
              <a:buNone/>
            </a:pPr>
            <a:r>
              <a:rPr b="1" lang="en-GB" sz="1800">
                <a:solidFill>
                  <a:schemeClr val="dk1"/>
                </a:solidFill>
                <a:latin typeface="Helvetica Neue"/>
                <a:ea typeface="Helvetica Neue"/>
                <a:cs typeface="Helvetica Neue"/>
                <a:sym typeface="Helvetica Neue"/>
              </a:rPr>
              <a:t>Cada etapa comienza cuando termina la anterior</a:t>
            </a:r>
            <a:endParaRPr b="1"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2000"/>
              <a:buFont typeface="Arial"/>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2000"/>
              <a:buFont typeface="Arial"/>
              <a:buNone/>
            </a:pPr>
            <a:r>
              <a:rPr lang="en-GB" sz="1800">
                <a:solidFill>
                  <a:schemeClr val="dk1"/>
                </a:solidFill>
                <a:latin typeface="Helvetica Neue Light"/>
                <a:ea typeface="Helvetica Neue Light"/>
                <a:cs typeface="Helvetica Neue Light"/>
                <a:sym typeface="Helvetica Neue Light"/>
              </a:rPr>
              <a:t>Esta metodología </a:t>
            </a:r>
            <a:r>
              <a:rPr b="1" lang="en-GB" sz="1800">
                <a:solidFill>
                  <a:schemeClr val="dk1"/>
                </a:solidFill>
                <a:latin typeface="Helvetica Neue"/>
                <a:ea typeface="Helvetica Neue"/>
                <a:cs typeface="Helvetica Neue"/>
                <a:sym typeface="Helvetica Neue"/>
              </a:rPr>
              <a:t>no contempla la posibilidad de medir los resultados hasta el final del proyecto</a:t>
            </a:r>
            <a:r>
              <a:rPr lang="en-GB" sz="1800">
                <a:solidFill>
                  <a:schemeClr val="dk1"/>
                </a:solidFill>
                <a:latin typeface="Helvetica Neue Light"/>
                <a:ea typeface="Helvetica Neue Light"/>
                <a:cs typeface="Helvetica Neue Light"/>
                <a:sym typeface="Helvetica Neue Light"/>
              </a:rPr>
              <a:t>, por un lado, porque recién ahí dispondrá de un entregable. Y por el otro, porque no considera necesario realizar ninguna medición antes el lanzamiento.</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52" name="Google Shape;252;p38"/>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DESARROLLO CASCADA</a:t>
            </a:r>
            <a:endParaRPr i="1" sz="4500">
              <a:latin typeface="Anton"/>
              <a:ea typeface="Anton"/>
              <a:cs typeface="Anton"/>
              <a:sym typeface="Anton"/>
            </a:endParaRPr>
          </a:p>
        </p:txBody>
      </p:sp>
      <p:pic>
        <p:nvPicPr>
          <p:cNvPr id="253" name="Google Shape;253;p3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517" name="Shape 1517"/>
        <p:cNvGrpSpPr/>
        <p:nvPr/>
      </p:nvGrpSpPr>
      <p:grpSpPr>
        <a:xfrm>
          <a:off x="0" y="0"/>
          <a:ext cx="0" cy="0"/>
          <a:chOff x="0" y="0"/>
          <a:chExt cx="0" cy="0"/>
        </a:xfrm>
      </p:grpSpPr>
      <p:sp>
        <p:nvSpPr>
          <p:cNvPr id="1518" name="Google Shape;1518;p155"/>
          <p:cNvSpPr txBox="1"/>
          <p:nvPr/>
        </p:nvSpPr>
        <p:spPr>
          <a:xfrm>
            <a:off x="1310675" y="2610600"/>
            <a:ext cx="6522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TE INVITAMOS A QUE MIRES LOS SIGUIENTES CODERTIPS DE LA CLASE 2</a:t>
            </a:r>
            <a:endParaRPr i="1" sz="3600">
              <a:latin typeface="Anton"/>
              <a:ea typeface="Anton"/>
              <a:cs typeface="Anton"/>
              <a:sym typeface="Anton"/>
            </a:endParaRPr>
          </a:p>
        </p:txBody>
      </p:sp>
      <p:pic>
        <p:nvPicPr>
          <p:cNvPr id="1519" name="Google Shape;1519;p155"/>
          <p:cNvPicPr preferRelativeResize="0"/>
          <p:nvPr/>
        </p:nvPicPr>
        <p:blipFill rotWithShape="1">
          <a:blip r:embed="rId3">
            <a:alphaModFix/>
          </a:blip>
          <a:srcRect b="0" l="0" r="0" t="0"/>
          <a:stretch/>
        </p:blipFill>
        <p:spPr>
          <a:xfrm>
            <a:off x="3978738" y="1212800"/>
            <a:ext cx="1186525" cy="1186525"/>
          </a:xfrm>
          <a:prstGeom prst="rect">
            <a:avLst/>
          </a:prstGeom>
          <a:noFill/>
          <a:ln>
            <a:noFill/>
          </a:ln>
        </p:spPr>
      </p:pic>
      <p:pic>
        <p:nvPicPr>
          <p:cNvPr id="1520" name="Google Shape;1520;p155"/>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156"/>
          <p:cNvSpPr txBox="1"/>
          <p:nvPr/>
        </p:nvSpPr>
        <p:spPr>
          <a:xfrm>
            <a:off x="2577375" y="2432650"/>
            <a:ext cx="5711400" cy="1674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100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¿Qué es Design Thinking? Sus 5 etapas y cómo llevarlas a la práctica | Diseño UX </a:t>
            </a:r>
            <a:r>
              <a:rPr lang="en-GB" sz="1800">
                <a:solidFill>
                  <a:schemeClr val="dk1"/>
                </a:solidFill>
                <a:latin typeface="Helvetica Neue Light"/>
                <a:ea typeface="Helvetica Neue Light"/>
                <a:cs typeface="Helvetica Neue Light"/>
                <a:sym typeface="Helvetica Neue Light"/>
              </a:rPr>
              <a:t>| </a:t>
            </a:r>
            <a:r>
              <a:rPr b="1" i="1" lang="en-GB" sz="1800">
                <a:solidFill>
                  <a:schemeClr val="dk1"/>
                </a:solidFill>
                <a:latin typeface="Helvetica Neue"/>
                <a:ea typeface="Helvetica Neue"/>
                <a:cs typeface="Helvetica Neue"/>
                <a:sym typeface="Helvetica Neue"/>
              </a:rPr>
              <a:t>Julieta Solla</a:t>
            </a:r>
            <a:r>
              <a:rPr b="1" i="1" lang="en-GB" sz="1800">
                <a:solidFill>
                  <a:schemeClr val="dk1"/>
                </a:solidFill>
                <a:latin typeface="Helvetica Neue"/>
                <a:ea typeface="Helvetica Neue"/>
                <a:cs typeface="Helvetica Neue"/>
                <a:sym typeface="Helvetica Neue"/>
              </a:rPr>
              <a:t> </a:t>
            </a:r>
            <a:r>
              <a:rPr b="1" lang="en-GB" sz="1800">
                <a:solidFill>
                  <a:schemeClr val="dk1"/>
                </a:solidFill>
                <a:latin typeface="Helvetica Neue"/>
                <a:ea typeface="Helvetica Neue"/>
                <a:cs typeface="Helvetica Neue"/>
                <a:sym typeface="Helvetica Neue"/>
              </a:rPr>
              <a:t>| </a:t>
            </a:r>
            <a:r>
              <a:rPr b="1" lang="en-GB" sz="1800" u="sng">
                <a:solidFill>
                  <a:schemeClr val="hlink"/>
                </a:solidFill>
                <a:latin typeface="Helvetica Neue"/>
                <a:ea typeface="Helvetica Neue"/>
                <a:cs typeface="Helvetica Neue"/>
                <a:sym typeface="Helvetica Neue"/>
                <a:hlinkClick r:id="rId3"/>
              </a:rPr>
              <a:t>ENLACE ACA</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p:txBody>
      </p:sp>
      <p:pic>
        <p:nvPicPr>
          <p:cNvPr id="1526" name="Google Shape;1526;p156"/>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1527" name="Google Shape;1527;p156"/>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56"/>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a:t>
            </a:r>
            <a:endParaRPr i="1" sz="4000">
              <a:latin typeface="Anton"/>
              <a:ea typeface="Anton"/>
              <a:cs typeface="Anton"/>
              <a:sym typeface="Anton"/>
            </a:endParaRPr>
          </a:p>
        </p:txBody>
      </p:sp>
      <p:pic>
        <p:nvPicPr>
          <p:cNvPr id="1529" name="Google Shape;1529;p156"/>
          <p:cNvPicPr preferRelativeResize="0"/>
          <p:nvPr/>
        </p:nvPicPr>
        <p:blipFill>
          <a:blip r:embed="rId5">
            <a:alphaModFix/>
          </a:blip>
          <a:stretch>
            <a:fillRect/>
          </a:stretch>
        </p:blipFill>
        <p:spPr>
          <a:xfrm>
            <a:off x="1484234" y="1279240"/>
            <a:ext cx="545131" cy="545131"/>
          </a:xfrm>
          <a:prstGeom prst="rect">
            <a:avLst/>
          </a:prstGeom>
          <a:noFill/>
          <a:ln>
            <a:noFill/>
          </a:ln>
        </p:spPr>
      </p:pic>
      <p:pic>
        <p:nvPicPr>
          <p:cNvPr id="1530" name="Google Shape;1530;p156"/>
          <p:cNvPicPr preferRelativeResize="0"/>
          <p:nvPr/>
        </p:nvPicPr>
        <p:blipFill rotWithShape="1">
          <a:blip r:embed="rId6">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534" name="Shape 1534"/>
        <p:cNvGrpSpPr/>
        <p:nvPr/>
      </p:nvGrpSpPr>
      <p:grpSpPr>
        <a:xfrm>
          <a:off x="0" y="0"/>
          <a:ext cx="0" cy="0"/>
          <a:chOff x="0" y="0"/>
          <a:chExt cx="0" cy="0"/>
        </a:xfrm>
      </p:grpSpPr>
      <p:sp>
        <p:nvSpPr>
          <p:cNvPr id="1535" name="Google Shape;1535;p157"/>
          <p:cNvSpPr txBox="1"/>
          <p:nvPr/>
        </p:nvSpPr>
        <p:spPr>
          <a:xfrm>
            <a:off x="959875" y="2610600"/>
            <a:ext cx="722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a:t>
            </a:r>
            <a:r>
              <a:rPr i="1" lang="en-GB" sz="3600">
                <a:latin typeface="Anton"/>
                <a:ea typeface="Anton"/>
                <a:cs typeface="Anton"/>
                <a:sym typeface="Anton"/>
              </a:rPr>
              <a:t>QUERÉS</a:t>
            </a:r>
            <a:r>
              <a:rPr i="1" lang="en-GB" sz="3600">
                <a:latin typeface="Anton"/>
                <a:ea typeface="Anton"/>
                <a:cs typeface="Anton"/>
                <a:sym typeface="Anton"/>
              </a:rPr>
              <a:t> SABER MAS? TE DEJAMOS BIBLIOGRAFÍA AMPLIADA DE LA CLASE 2</a:t>
            </a:r>
            <a:endParaRPr i="1" sz="3600">
              <a:latin typeface="Anton"/>
              <a:ea typeface="Anton"/>
              <a:cs typeface="Anton"/>
              <a:sym typeface="Anton"/>
            </a:endParaRPr>
          </a:p>
        </p:txBody>
      </p:sp>
      <p:pic>
        <p:nvPicPr>
          <p:cNvPr id="1536" name="Google Shape;1536;p157"/>
          <p:cNvPicPr preferRelativeResize="0"/>
          <p:nvPr/>
        </p:nvPicPr>
        <p:blipFill rotWithShape="1">
          <a:blip r:embed="rId3">
            <a:alphaModFix/>
          </a:blip>
          <a:srcRect b="0" l="0" r="0" t="0"/>
          <a:stretch/>
        </p:blipFill>
        <p:spPr>
          <a:xfrm>
            <a:off x="3978713" y="1025775"/>
            <a:ext cx="1186525" cy="1186525"/>
          </a:xfrm>
          <a:prstGeom prst="rect">
            <a:avLst/>
          </a:prstGeom>
          <a:noFill/>
          <a:ln>
            <a:noFill/>
          </a:ln>
        </p:spPr>
      </p:pic>
      <p:pic>
        <p:nvPicPr>
          <p:cNvPr id="1537" name="Google Shape;1537;p15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58"/>
          <p:cNvSpPr txBox="1"/>
          <p:nvPr/>
        </p:nvSpPr>
        <p:spPr>
          <a:xfrm>
            <a:off x="2577375" y="2432650"/>
            <a:ext cx="5711400" cy="16746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Guia Completa: Design Thinking | </a:t>
            </a:r>
            <a:r>
              <a:rPr b="1" i="1" lang="en-GB" sz="1800">
                <a:solidFill>
                  <a:schemeClr val="dk1"/>
                </a:solidFill>
                <a:latin typeface="Helvetica Neue"/>
                <a:ea typeface="Helvetica Neue"/>
                <a:cs typeface="Helvetica Neue"/>
                <a:sym typeface="Helvetica Neue"/>
              </a:rPr>
              <a:t>Coder House</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Sprint - El método para resolver problemas y testear | </a:t>
            </a:r>
            <a:r>
              <a:rPr b="1" i="1" lang="en-GB" sz="1800">
                <a:solidFill>
                  <a:schemeClr val="dk1"/>
                </a:solidFill>
                <a:latin typeface="Helvetica Neue"/>
                <a:ea typeface="Helvetica Neue"/>
                <a:cs typeface="Helvetica Neue"/>
                <a:sym typeface="Helvetica Neue"/>
              </a:rPr>
              <a:t>Jake Knapp</a:t>
            </a:r>
            <a:r>
              <a:rPr lang="en-GB" sz="1800">
                <a:solidFill>
                  <a:schemeClr val="dk1"/>
                </a:solidFill>
                <a:latin typeface="Helvetica Neue Light"/>
                <a:ea typeface="Helvetica Neue Light"/>
                <a:cs typeface="Helvetica Neue Light"/>
                <a:sym typeface="Helvetica Neue Light"/>
              </a:rPr>
              <a:t>.</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Clr>
                <a:srgbClr val="000000"/>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1543" name="Google Shape;1543;p1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44" name="Google Shape;1544;p158"/>
          <p:cNvPicPr preferRelativeResize="0"/>
          <p:nvPr/>
        </p:nvPicPr>
        <p:blipFill rotWithShape="1">
          <a:blip r:embed="rId4">
            <a:alphaModFix/>
          </a:blip>
          <a:srcRect b="0" l="0" r="0" t="0"/>
          <a:stretch/>
        </p:blipFill>
        <p:spPr>
          <a:xfrm>
            <a:off x="7411525" y="127700"/>
            <a:ext cx="1634174" cy="639850"/>
          </a:xfrm>
          <a:prstGeom prst="rect">
            <a:avLst/>
          </a:prstGeom>
          <a:noFill/>
          <a:ln>
            <a:noFill/>
          </a:ln>
        </p:spPr>
      </p:pic>
      <p:sp>
        <p:nvSpPr>
          <p:cNvPr id="1545" name="Google Shape;1545;p158"/>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58"/>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LIBROS</a:t>
            </a:r>
            <a:endParaRPr i="1" sz="4000">
              <a:latin typeface="Anton"/>
              <a:ea typeface="Anton"/>
              <a:cs typeface="Anton"/>
              <a:sym typeface="Anton"/>
            </a:endParaRPr>
          </a:p>
        </p:txBody>
      </p:sp>
      <p:pic>
        <p:nvPicPr>
          <p:cNvPr id="1547" name="Google Shape;1547;p158"/>
          <p:cNvPicPr preferRelativeResize="0"/>
          <p:nvPr/>
        </p:nvPicPr>
        <p:blipFill>
          <a:blip r:embed="rId5">
            <a:alphaModFix/>
          </a:blip>
          <a:stretch>
            <a:fillRect/>
          </a:stretch>
        </p:blipFill>
        <p:spPr>
          <a:xfrm>
            <a:off x="1484234" y="1279240"/>
            <a:ext cx="545131" cy="545131"/>
          </a:xfrm>
          <a:prstGeom prst="rect">
            <a:avLst/>
          </a:prstGeom>
          <a:noFill/>
          <a:ln>
            <a:noFill/>
          </a:ln>
        </p:spPr>
      </p:pic>
      <p:sp>
        <p:nvSpPr>
          <p:cNvPr id="1548" name="Google Shape;1548;p158"/>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a:t>
            </a:r>
            <a:r>
              <a:rPr lang="en-GB">
                <a:solidFill>
                  <a:schemeClr val="dk1"/>
                </a:solidFill>
                <a:highlight>
                  <a:schemeClr val="lt1"/>
                </a:highlight>
                <a:latin typeface="Helvetica Neue Light"/>
                <a:ea typeface="Helvetica Neue Light"/>
                <a:cs typeface="Helvetica Neue Light"/>
                <a:sym typeface="Helvetica Neue Light"/>
              </a:rPr>
              <a:t> en nuestro </a:t>
            </a:r>
            <a:r>
              <a:rPr lang="en-GB" u="sng">
                <a:solidFill>
                  <a:schemeClr val="hlink"/>
                </a:solidFill>
                <a:highlight>
                  <a:schemeClr val="lt1"/>
                </a:highlight>
                <a:latin typeface="Helvetica Neue Light"/>
                <a:ea typeface="Helvetica Neue Light"/>
                <a:cs typeface="Helvetica Neue Light"/>
                <a:sym typeface="Helvetica Neue Light"/>
                <a:hlinkClick r:id="rId6"/>
              </a:rPr>
              <a:t>repositorio.</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2" name="Shape 1552"/>
        <p:cNvGrpSpPr/>
        <p:nvPr/>
      </p:nvGrpSpPr>
      <p:grpSpPr>
        <a:xfrm>
          <a:off x="0" y="0"/>
          <a:ext cx="0" cy="0"/>
          <a:chOff x="0" y="0"/>
          <a:chExt cx="0" cy="0"/>
        </a:xfrm>
      </p:grpSpPr>
      <p:sp>
        <p:nvSpPr>
          <p:cNvPr id="1553" name="Google Shape;1553;p15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1554" name="Google Shape;1554;p159"/>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58" name="Shape 1558"/>
        <p:cNvGrpSpPr/>
        <p:nvPr/>
      </p:nvGrpSpPr>
      <p:grpSpPr>
        <a:xfrm>
          <a:off x="0" y="0"/>
          <a:ext cx="0" cy="0"/>
          <a:chOff x="0" y="0"/>
          <a:chExt cx="0" cy="0"/>
        </a:xfrm>
      </p:grpSpPr>
      <p:sp>
        <p:nvSpPr>
          <p:cNvPr id="1559" name="Google Shape;1559;p160"/>
          <p:cNvSpPr txBox="1"/>
          <p:nvPr/>
        </p:nvSpPr>
        <p:spPr>
          <a:xfrm>
            <a:off x="842175" y="1766725"/>
            <a:ext cx="31377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1560" name="Google Shape;1560;p160"/>
          <p:cNvSpPr txBox="1"/>
          <p:nvPr/>
        </p:nvSpPr>
        <p:spPr>
          <a:xfrm>
            <a:off x="3687950" y="1977600"/>
            <a:ext cx="4899300" cy="1812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200">
                <a:solidFill>
                  <a:srgbClr val="E0FF00"/>
                </a:solidFill>
                <a:latin typeface="Didact Gothic"/>
                <a:ea typeface="Didact Gothic"/>
                <a:cs typeface="Didact Gothic"/>
                <a:sym typeface="Didact Gothic"/>
              </a:rPr>
              <a:t>Resumen de lo visto en clase hoy:</a:t>
            </a:r>
            <a:endParaRPr b="1" sz="1800">
              <a:solidFill>
                <a:srgbClr val="E0FF00"/>
              </a:solidFill>
              <a:latin typeface="Didact Gothic"/>
              <a:ea typeface="Didact Gothic"/>
              <a:cs typeface="Didact Gothic"/>
              <a:sym typeface="Didact Gothic"/>
            </a:endParaRPr>
          </a:p>
          <a:p>
            <a:pPr indent="-330200" lvl="0" marL="457200" rtl="0" algn="l">
              <a:lnSpc>
                <a:spcPct val="115000"/>
              </a:lnSpc>
              <a:spcBef>
                <a:spcPts val="0"/>
              </a:spcBef>
              <a:spcAft>
                <a:spcPts val="0"/>
              </a:spcAft>
              <a:buClr>
                <a:srgbClr val="E0FF00"/>
              </a:buClr>
              <a:buSzPts val="1600"/>
              <a:buFont typeface="Didact Gothic"/>
              <a:buChar char="-"/>
            </a:pPr>
            <a:r>
              <a:rPr lang="en-GB" sz="1600">
                <a:solidFill>
                  <a:srgbClr val="E0FF00"/>
                </a:solidFill>
                <a:latin typeface="Didact Gothic"/>
                <a:ea typeface="Didact Gothic"/>
                <a:cs typeface="Didact Gothic"/>
                <a:sym typeface="Didact Gothic"/>
              </a:rPr>
              <a:t>Conocer las distintas Metodologías de Diseño.</a:t>
            </a:r>
            <a:endParaRPr sz="1600">
              <a:solidFill>
                <a:srgbClr val="E0FF00"/>
              </a:solidFill>
              <a:latin typeface="Didact Gothic"/>
              <a:ea typeface="Didact Gothic"/>
              <a:cs typeface="Didact Gothic"/>
              <a:sym typeface="Didact Gothic"/>
            </a:endParaRPr>
          </a:p>
          <a:p>
            <a:pPr indent="-330200" lvl="0" marL="457200" rtl="0" algn="l">
              <a:lnSpc>
                <a:spcPct val="115000"/>
              </a:lnSpc>
              <a:spcBef>
                <a:spcPts val="0"/>
              </a:spcBef>
              <a:spcAft>
                <a:spcPts val="0"/>
              </a:spcAft>
              <a:buClr>
                <a:srgbClr val="E0FF00"/>
              </a:buClr>
              <a:buSzPts val="1600"/>
              <a:buFont typeface="Didact Gothic"/>
              <a:buChar char="-"/>
            </a:pPr>
            <a:r>
              <a:rPr lang="en-GB" sz="1600">
                <a:solidFill>
                  <a:srgbClr val="E0FF00"/>
                </a:solidFill>
                <a:latin typeface="Didact Gothic"/>
                <a:ea typeface="Didact Gothic"/>
                <a:cs typeface="Didact Gothic"/>
                <a:sym typeface="Didact Gothic"/>
              </a:rPr>
              <a:t>Conocer las metodologías ágiles y su diferencia con las de cascada.</a:t>
            </a:r>
            <a:endParaRPr sz="1600">
              <a:solidFill>
                <a:srgbClr val="E0FF00"/>
              </a:solidFill>
              <a:latin typeface="Didact Gothic"/>
              <a:ea typeface="Didact Gothic"/>
              <a:cs typeface="Didact Gothic"/>
              <a:sym typeface="Didact Gothic"/>
            </a:endParaRPr>
          </a:p>
          <a:p>
            <a:pPr indent="-330200" lvl="0" marL="457200" rtl="0" algn="l">
              <a:lnSpc>
                <a:spcPct val="115000"/>
              </a:lnSpc>
              <a:spcBef>
                <a:spcPts val="0"/>
              </a:spcBef>
              <a:spcAft>
                <a:spcPts val="0"/>
              </a:spcAft>
              <a:buClr>
                <a:srgbClr val="E0FF00"/>
              </a:buClr>
              <a:buSzPts val="1600"/>
              <a:buFont typeface="Didact Gothic"/>
              <a:buChar char="-"/>
            </a:pPr>
            <a:r>
              <a:rPr lang="en-GB" sz="1600">
                <a:solidFill>
                  <a:srgbClr val="E0FF00"/>
                </a:solidFill>
                <a:latin typeface="Didact Gothic"/>
                <a:ea typeface="Didact Gothic"/>
                <a:cs typeface="Didact Gothic"/>
                <a:sym typeface="Didact Gothic"/>
              </a:rPr>
              <a:t>Generar conocimiento validado mediante nuestro análisis de research.</a:t>
            </a:r>
            <a:endParaRPr sz="1600">
              <a:solidFill>
                <a:srgbClr val="E0FF00"/>
              </a:solidFill>
              <a:latin typeface="Didact Gothic"/>
              <a:ea typeface="Didact Gothic"/>
              <a:cs typeface="Didact Gothic"/>
              <a:sym typeface="Didact Gothic"/>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64" name="Shape 1564"/>
        <p:cNvGrpSpPr/>
        <p:nvPr/>
      </p:nvGrpSpPr>
      <p:grpSpPr>
        <a:xfrm>
          <a:off x="0" y="0"/>
          <a:ext cx="0" cy="0"/>
          <a:chOff x="0" y="0"/>
          <a:chExt cx="0" cy="0"/>
        </a:xfrm>
      </p:grpSpPr>
      <p:sp>
        <p:nvSpPr>
          <p:cNvPr id="1565" name="Google Shape;1565;p161"/>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OPINÁ Y VALORÁ ESTA CLASE</a:t>
            </a:r>
            <a:endParaRPr i="1" sz="3600">
              <a:solidFill>
                <a:srgbClr val="E0FF00"/>
              </a:solidFill>
              <a:latin typeface="Anton"/>
              <a:ea typeface="Anton"/>
              <a:cs typeface="Anton"/>
              <a:sym typeface="Anton"/>
            </a:endParaRPr>
          </a:p>
        </p:txBody>
      </p:sp>
      <p:pic>
        <p:nvPicPr>
          <p:cNvPr descr="Dizzy on Apple iOS 12.2" id="1566" name="Google Shape;1566;p161"/>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nvSpPr>
        <p:spPr>
          <a:xfrm>
            <a:off x="247300" y="4409250"/>
            <a:ext cx="62925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chemeClr val="lt1"/>
                </a:highlight>
                <a:latin typeface="Helvetica Neue Light"/>
                <a:ea typeface="Helvetica Neue Light"/>
                <a:cs typeface="Helvetica Neue Light"/>
                <a:sym typeface="Helvetica Neue Light"/>
              </a:rPr>
              <a:t>Metodología de diseño tradicional</a:t>
            </a:r>
            <a:endParaRPr i="0" sz="1800" u="none" cap="none" strike="noStrike">
              <a:solidFill>
                <a:srgbClr val="000000"/>
              </a:solidFill>
              <a:latin typeface="Helvetica Neue Light"/>
              <a:ea typeface="Helvetica Neue Light"/>
              <a:cs typeface="Helvetica Neue Light"/>
              <a:sym typeface="Helvetica Neue Light"/>
            </a:endParaRPr>
          </a:p>
        </p:txBody>
      </p:sp>
      <p:pic>
        <p:nvPicPr>
          <p:cNvPr id="259" name="Google Shape;259;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60" name="Google Shape;260;p39"/>
          <p:cNvPicPr preferRelativeResize="0"/>
          <p:nvPr/>
        </p:nvPicPr>
        <p:blipFill rotWithShape="1">
          <a:blip r:embed="rId4">
            <a:alphaModFix/>
          </a:blip>
          <a:srcRect b="20603" l="0" r="0" t="0"/>
          <a:stretch/>
        </p:blipFill>
        <p:spPr>
          <a:xfrm>
            <a:off x="1425750" y="1248123"/>
            <a:ext cx="6292500" cy="1980800"/>
          </a:xfrm>
          <a:prstGeom prst="rect">
            <a:avLst/>
          </a:prstGeom>
          <a:noFill/>
          <a:ln>
            <a:noFill/>
          </a:ln>
        </p:spPr>
      </p:pic>
      <p:sp>
        <p:nvSpPr>
          <p:cNvPr id="261" name="Google Shape;261;p39"/>
          <p:cNvSpPr txBox="1"/>
          <p:nvPr/>
        </p:nvSpPr>
        <p:spPr>
          <a:xfrm>
            <a:off x="2023750" y="1930025"/>
            <a:ext cx="1003200" cy="42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Didact Gothic"/>
                <a:ea typeface="Didact Gothic"/>
                <a:cs typeface="Didact Gothic"/>
                <a:sym typeface="Didact Gothic"/>
              </a:rPr>
              <a:t>ANALIZAR</a:t>
            </a:r>
            <a:endParaRPr b="1" i="0" sz="1400" u="none" cap="none" strike="noStrike">
              <a:solidFill>
                <a:srgbClr val="000000"/>
              </a:solidFill>
              <a:latin typeface="Didact Gothic"/>
              <a:ea typeface="Didact Gothic"/>
              <a:cs typeface="Didact Gothic"/>
              <a:sym typeface="Didact Gothic"/>
            </a:endParaRPr>
          </a:p>
        </p:txBody>
      </p:sp>
      <p:sp>
        <p:nvSpPr>
          <p:cNvPr id="262" name="Google Shape;262;p39"/>
          <p:cNvSpPr txBox="1"/>
          <p:nvPr/>
        </p:nvSpPr>
        <p:spPr>
          <a:xfrm>
            <a:off x="4070400" y="1930025"/>
            <a:ext cx="1003200" cy="42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Didact Gothic"/>
                <a:ea typeface="Didact Gothic"/>
                <a:cs typeface="Didact Gothic"/>
                <a:sym typeface="Didact Gothic"/>
              </a:rPr>
              <a:t>DISEÑAR</a:t>
            </a:r>
            <a:endParaRPr b="1" i="0" sz="1400" u="none" cap="none" strike="noStrike">
              <a:solidFill>
                <a:srgbClr val="000000"/>
              </a:solidFill>
              <a:latin typeface="Didact Gothic"/>
              <a:ea typeface="Didact Gothic"/>
              <a:cs typeface="Didact Gothic"/>
              <a:sym typeface="Didact Gothic"/>
            </a:endParaRPr>
          </a:p>
        </p:txBody>
      </p:sp>
      <p:sp>
        <p:nvSpPr>
          <p:cNvPr id="263" name="Google Shape;263;p39"/>
          <p:cNvSpPr txBox="1"/>
          <p:nvPr/>
        </p:nvSpPr>
        <p:spPr>
          <a:xfrm>
            <a:off x="6071050" y="1930025"/>
            <a:ext cx="1003200" cy="427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Didact Gothic"/>
                <a:ea typeface="Didact Gothic"/>
                <a:cs typeface="Didact Gothic"/>
                <a:sym typeface="Didact Gothic"/>
              </a:rPr>
              <a:t>PUBLICAR</a:t>
            </a:r>
            <a:endParaRPr b="1" i="0" sz="1400" u="none" cap="none" strike="noStrike">
              <a:solidFill>
                <a:srgbClr val="000000"/>
              </a:solidFill>
              <a:latin typeface="Didact Gothic"/>
              <a:ea typeface="Didact Gothic"/>
              <a:cs typeface="Didact Gothic"/>
              <a:sym typeface="Didact Gothic"/>
            </a:endParaRPr>
          </a:p>
        </p:txBody>
      </p:sp>
      <p:sp>
        <p:nvSpPr>
          <p:cNvPr id="264" name="Google Shape;264;p39"/>
          <p:cNvSpPr txBox="1"/>
          <p:nvPr/>
        </p:nvSpPr>
        <p:spPr>
          <a:xfrm>
            <a:off x="2023750" y="3273550"/>
            <a:ext cx="1003200" cy="42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3DFFBC"/>
                </a:solidFill>
                <a:latin typeface="Didact Gothic"/>
                <a:ea typeface="Didact Gothic"/>
                <a:cs typeface="Didact Gothic"/>
                <a:sym typeface="Didact Gothic"/>
              </a:rPr>
              <a:t>Diseñador</a:t>
            </a:r>
            <a:endParaRPr b="0" i="0" sz="1400" u="none" cap="none" strike="noStrike">
              <a:solidFill>
                <a:srgbClr val="3DFFBC"/>
              </a:solidFill>
              <a:latin typeface="Didact Gothic"/>
              <a:ea typeface="Didact Gothic"/>
              <a:cs typeface="Didact Gothic"/>
              <a:sym typeface="Didact Gothic"/>
            </a:endParaRPr>
          </a:p>
        </p:txBody>
      </p:sp>
      <p:sp>
        <p:nvSpPr>
          <p:cNvPr id="265" name="Google Shape;265;p39"/>
          <p:cNvSpPr txBox="1"/>
          <p:nvPr/>
        </p:nvSpPr>
        <p:spPr>
          <a:xfrm>
            <a:off x="4070400" y="3273550"/>
            <a:ext cx="1003200" cy="427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3DFFBC"/>
                </a:solidFill>
                <a:latin typeface="Didact Gothic"/>
                <a:ea typeface="Didact Gothic"/>
                <a:cs typeface="Didact Gothic"/>
                <a:sym typeface="Didact Gothic"/>
              </a:rPr>
              <a:t>Diseñador</a:t>
            </a:r>
            <a:endParaRPr b="0" i="0" sz="1400" u="none" cap="none" strike="noStrike">
              <a:solidFill>
                <a:srgbClr val="3DFFBC"/>
              </a:solidFill>
              <a:latin typeface="Didact Gothic"/>
              <a:ea typeface="Didact Gothic"/>
              <a:cs typeface="Didact Gothic"/>
              <a:sym typeface="Didact Gothic"/>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nvSpPr>
        <p:spPr>
          <a:xfrm>
            <a:off x="247325" y="4546863"/>
            <a:ext cx="73206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chemeClr val="lt1"/>
                </a:highlight>
                <a:latin typeface="Helvetica Neue Light"/>
                <a:ea typeface="Helvetica Neue Light"/>
                <a:cs typeface="Helvetica Neue Light"/>
                <a:sym typeface="Helvetica Neue Light"/>
              </a:rPr>
              <a:t>Modelo Fordista : una etapa comienza cuando termina la anterior.</a:t>
            </a:r>
            <a:endParaRPr i="0" sz="1800" u="none" cap="none" strike="noStrike">
              <a:solidFill>
                <a:srgbClr val="000000"/>
              </a:solidFill>
              <a:latin typeface="Helvetica Neue Light"/>
              <a:ea typeface="Helvetica Neue Light"/>
              <a:cs typeface="Helvetica Neue Light"/>
              <a:sym typeface="Helvetica Neue Light"/>
            </a:endParaRPr>
          </a:p>
        </p:txBody>
      </p:sp>
      <p:pic>
        <p:nvPicPr>
          <p:cNvPr id="271" name="Google Shape;271;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pSp>
        <p:nvGrpSpPr>
          <p:cNvPr id="272" name="Google Shape;272;p40"/>
          <p:cNvGrpSpPr/>
          <p:nvPr/>
        </p:nvGrpSpPr>
        <p:grpSpPr>
          <a:xfrm>
            <a:off x="1032699" y="947491"/>
            <a:ext cx="6911425" cy="3038636"/>
            <a:chOff x="895100" y="981075"/>
            <a:chExt cx="5828983" cy="2562736"/>
          </a:xfrm>
        </p:grpSpPr>
        <p:sp>
          <p:nvSpPr>
            <p:cNvPr id="273" name="Google Shape;273;p40"/>
            <p:cNvSpPr/>
            <p:nvPr/>
          </p:nvSpPr>
          <p:spPr>
            <a:xfrm>
              <a:off x="895100" y="981075"/>
              <a:ext cx="1826100" cy="355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Lato"/>
                  <a:ea typeface="Lato"/>
                  <a:cs typeface="Lato"/>
                  <a:sym typeface="Lato"/>
                </a:rPr>
                <a:t>REQUERIMIENTOS</a:t>
              </a:r>
              <a:endParaRPr b="1" i="0" sz="1200" u="none" cap="none" strike="noStrike">
                <a:solidFill>
                  <a:srgbClr val="000000"/>
                </a:solidFill>
                <a:latin typeface="Lato"/>
                <a:ea typeface="Lato"/>
                <a:cs typeface="Lato"/>
                <a:sym typeface="Lato"/>
              </a:endParaRPr>
            </a:p>
          </p:txBody>
        </p:sp>
        <p:cxnSp>
          <p:nvCxnSpPr>
            <p:cNvPr id="274" name="Google Shape;274;p40"/>
            <p:cNvCxnSpPr/>
            <p:nvPr/>
          </p:nvCxnSpPr>
          <p:spPr>
            <a:xfrm>
              <a:off x="2815675" y="1035100"/>
              <a:ext cx="272100" cy="272100"/>
            </a:xfrm>
            <a:prstGeom prst="straightConnector1">
              <a:avLst/>
            </a:prstGeom>
            <a:noFill/>
            <a:ln cap="flat" cmpd="sng" w="9525">
              <a:solidFill>
                <a:srgbClr val="666666"/>
              </a:solidFill>
              <a:prstDash val="solid"/>
              <a:round/>
              <a:headEnd len="sm" w="sm" type="none"/>
              <a:tailEnd len="med" w="med" type="triangle"/>
            </a:ln>
          </p:spPr>
        </p:cxnSp>
        <p:sp>
          <p:nvSpPr>
            <p:cNvPr id="275" name="Google Shape;275;p40"/>
            <p:cNvSpPr/>
            <p:nvPr/>
          </p:nvSpPr>
          <p:spPr>
            <a:xfrm>
              <a:off x="1614585" y="1418600"/>
              <a:ext cx="1826100" cy="355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Lato"/>
                  <a:ea typeface="Lato"/>
                  <a:cs typeface="Lato"/>
                  <a:sym typeface="Lato"/>
                </a:rPr>
                <a:t>AN</a:t>
              </a:r>
              <a:r>
                <a:rPr b="1" lang="en-GB" sz="1200">
                  <a:latin typeface="Lato"/>
                  <a:ea typeface="Lato"/>
                  <a:cs typeface="Lato"/>
                  <a:sym typeface="Lato"/>
                </a:rPr>
                <a:t>Á</a:t>
              </a:r>
              <a:r>
                <a:rPr b="1" i="0" lang="en-GB" sz="1200" u="none" cap="none" strike="noStrike">
                  <a:solidFill>
                    <a:srgbClr val="000000"/>
                  </a:solidFill>
                  <a:latin typeface="Lato"/>
                  <a:ea typeface="Lato"/>
                  <a:cs typeface="Lato"/>
                  <a:sym typeface="Lato"/>
                </a:rPr>
                <a:t>LISIS</a:t>
              </a:r>
              <a:endParaRPr b="1" i="0" sz="1200" u="none" cap="none" strike="noStrike">
                <a:solidFill>
                  <a:srgbClr val="000000"/>
                </a:solidFill>
                <a:latin typeface="Lato"/>
                <a:ea typeface="Lato"/>
                <a:cs typeface="Lato"/>
                <a:sym typeface="Lato"/>
              </a:endParaRPr>
            </a:p>
          </p:txBody>
        </p:sp>
        <p:cxnSp>
          <p:nvCxnSpPr>
            <p:cNvPr id="276" name="Google Shape;276;p40"/>
            <p:cNvCxnSpPr/>
            <p:nvPr/>
          </p:nvCxnSpPr>
          <p:spPr>
            <a:xfrm>
              <a:off x="3535160" y="1472625"/>
              <a:ext cx="272100" cy="272100"/>
            </a:xfrm>
            <a:prstGeom prst="straightConnector1">
              <a:avLst/>
            </a:prstGeom>
            <a:noFill/>
            <a:ln cap="flat" cmpd="sng" w="9525">
              <a:solidFill>
                <a:srgbClr val="666666"/>
              </a:solidFill>
              <a:prstDash val="solid"/>
              <a:round/>
              <a:headEnd len="sm" w="sm" type="none"/>
              <a:tailEnd len="med" w="med" type="triangle"/>
            </a:ln>
          </p:spPr>
        </p:cxnSp>
        <p:sp>
          <p:nvSpPr>
            <p:cNvPr id="277" name="Google Shape;277;p40"/>
            <p:cNvSpPr/>
            <p:nvPr/>
          </p:nvSpPr>
          <p:spPr>
            <a:xfrm>
              <a:off x="2338735" y="1861111"/>
              <a:ext cx="1826100" cy="355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Lato"/>
                  <a:ea typeface="Lato"/>
                  <a:cs typeface="Lato"/>
                  <a:sym typeface="Lato"/>
                </a:rPr>
                <a:t>DISEÑO</a:t>
              </a:r>
              <a:endParaRPr b="1" i="0" sz="1200" u="none" cap="none" strike="noStrike">
                <a:solidFill>
                  <a:srgbClr val="000000"/>
                </a:solidFill>
                <a:latin typeface="Lato"/>
                <a:ea typeface="Lato"/>
                <a:cs typeface="Lato"/>
                <a:sym typeface="Lato"/>
              </a:endParaRPr>
            </a:p>
          </p:txBody>
        </p:sp>
        <p:cxnSp>
          <p:nvCxnSpPr>
            <p:cNvPr id="278" name="Google Shape;278;p40"/>
            <p:cNvCxnSpPr/>
            <p:nvPr/>
          </p:nvCxnSpPr>
          <p:spPr>
            <a:xfrm>
              <a:off x="4259310" y="1915136"/>
              <a:ext cx="272100" cy="272100"/>
            </a:xfrm>
            <a:prstGeom prst="straightConnector1">
              <a:avLst/>
            </a:prstGeom>
            <a:noFill/>
            <a:ln cap="flat" cmpd="sng" w="9525">
              <a:solidFill>
                <a:srgbClr val="666666"/>
              </a:solidFill>
              <a:prstDash val="solid"/>
              <a:round/>
              <a:headEnd len="sm" w="sm" type="none"/>
              <a:tailEnd len="med" w="med" type="triangle"/>
            </a:ln>
          </p:spPr>
        </p:cxnSp>
        <p:sp>
          <p:nvSpPr>
            <p:cNvPr id="279" name="Google Shape;279;p40"/>
            <p:cNvSpPr/>
            <p:nvPr/>
          </p:nvSpPr>
          <p:spPr>
            <a:xfrm>
              <a:off x="3075612" y="2303611"/>
              <a:ext cx="1826100" cy="355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Lato"/>
                  <a:ea typeface="Lato"/>
                  <a:cs typeface="Lato"/>
                  <a:sym typeface="Lato"/>
                </a:rPr>
                <a:t>CODIFICACIÓN</a:t>
              </a:r>
              <a:endParaRPr b="1" i="0" sz="1200" u="none" cap="none" strike="noStrike">
                <a:solidFill>
                  <a:srgbClr val="000000"/>
                </a:solidFill>
                <a:latin typeface="Lato"/>
                <a:ea typeface="Lato"/>
                <a:cs typeface="Lato"/>
                <a:sym typeface="Lato"/>
              </a:endParaRPr>
            </a:p>
          </p:txBody>
        </p:sp>
        <p:cxnSp>
          <p:nvCxnSpPr>
            <p:cNvPr id="280" name="Google Shape;280;p40"/>
            <p:cNvCxnSpPr/>
            <p:nvPr/>
          </p:nvCxnSpPr>
          <p:spPr>
            <a:xfrm>
              <a:off x="4996187" y="2357636"/>
              <a:ext cx="272100" cy="272100"/>
            </a:xfrm>
            <a:prstGeom prst="straightConnector1">
              <a:avLst/>
            </a:prstGeom>
            <a:noFill/>
            <a:ln cap="flat" cmpd="sng" w="9525">
              <a:solidFill>
                <a:srgbClr val="666666"/>
              </a:solidFill>
              <a:prstDash val="solid"/>
              <a:round/>
              <a:headEnd len="sm" w="sm" type="none"/>
              <a:tailEnd len="med" w="med" type="triangle"/>
            </a:ln>
          </p:spPr>
        </p:cxnSp>
        <p:sp>
          <p:nvSpPr>
            <p:cNvPr id="281" name="Google Shape;281;p40"/>
            <p:cNvSpPr/>
            <p:nvPr/>
          </p:nvSpPr>
          <p:spPr>
            <a:xfrm>
              <a:off x="3811933" y="2746111"/>
              <a:ext cx="1826100" cy="355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Lato"/>
                  <a:ea typeface="Lato"/>
                  <a:cs typeface="Lato"/>
                  <a:sym typeface="Lato"/>
                </a:rPr>
                <a:t>VALIDACIÓN</a:t>
              </a:r>
              <a:endParaRPr b="1" i="0" sz="1200" u="none" cap="none" strike="noStrike">
                <a:solidFill>
                  <a:srgbClr val="000000"/>
                </a:solidFill>
                <a:latin typeface="Lato"/>
                <a:ea typeface="Lato"/>
                <a:cs typeface="Lato"/>
                <a:sym typeface="Lato"/>
              </a:endParaRPr>
            </a:p>
          </p:txBody>
        </p:sp>
        <p:cxnSp>
          <p:nvCxnSpPr>
            <p:cNvPr id="282" name="Google Shape;282;p40"/>
            <p:cNvCxnSpPr/>
            <p:nvPr/>
          </p:nvCxnSpPr>
          <p:spPr>
            <a:xfrm>
              <a:off x="5732508" y="2800136"/>
              <a:ext cx="272100" cy="272100"/>
            </a:xfrm>
            <a:prstGeom prst="straightConnector1">
              <a:avLst/>
            </a:prstGeom>
            <a:noFill/>
            <a:ln cap="flat" cmpd="sng" w="9525">
              <a:solidFill>
                <a:srgbClr val="666666"/>
              </a:solidFill>
              <a:prstDash val="solid"/>
              <a:round/>
              <a:headEnd len="sm" w="sm" type="none"/>
              <a:tailEnd len="med" w="med" type="triangle"/>
            </a:ln>
          </p:spPr>
        </p:cxnSp>
        <p:sp>
          <p:nvSpPr>
            <p:cNvPr id="283" name="Google Shape;283;p40"/>
            <p:cNvSpPr/>
            <p:nvPr/>
          </p:nvSpPr>
          <p:spPr>
            <a:xfrm>
              <a:off x="4531408" y="3188611"/>
              <a:ext cx="1826100" cy="355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00000"/>
                  </a:solidFill>
                  <a:latin typeface="Lato"/>
                  <a:ea typeface="Lato"/>
                  <a:cs typeface="Lato"/>
                  <a:sym typeface="Lato"/>
                </a:rPr>
                <a:t>INSTALACIÓN</a:t>
              </a:r>
              <a:endParaRPr b="1" i="0" sz="1200" u="none" cap="none" strike="noStrike">
                <a:solidFill>
                  <a:srgbClr val="000000"/>
                </a:solidFill>
                <a:latin typeface="Lato"/>
                <a:ea typeface="Lato"/>
                <a:cs typeface="Lato"/>
                <a:sym typeface="Lato"/>
              </a:endParaRPr>
            </a:p>
          </p:txBody>
        </p:sp>
        <p:cxnSp>
          <p:nvCxnSpPr>
            <p:cNvPr id="284" name="Google Shape;284;p40"/>
            <p:cNvCxnSpPr/>
            <p:nvPr/>
          </p:nvCxnSpPr>
          <p:spPr>
            <a:xfrm>
              <a:off x="6451983" y="3242636"/>
              <a:ext cx="272100" cy="272100"/>
            </a:xfrm>
            <a:prstGeom prst="straightConnector1">
              <a:avLst/>
            </a:prstGeom>
            <a:noFill/>
            <a:ln cap="flat" cmpd="sng" w="9525">
              <a:solidFill>
                <a:srgbClr val="666666"/>
              </a:solidFill>
              <a:prstDash val="solid"/>
              <a:round/>
              <a:headEnd len="sm" w="sm" type="none"/>
              <a:tailEnd len="med" w="med" type="triangle"/>
            </a:ln>
          </p:spPr>
        </p:cxn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nvSpPr>
        <p:spPr>
          <a:xfrm>
            <a:off x="247325" y="4546863"/>
            <a:ext cx="73206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chemeClr val="lt1"/>
                </a:highlight>
                <a:latin typeface="Helvetica Neue Light"/>
                <a:ea typeface="Helvetica Neue Light"/>
                <a:cs typeface="Helvetica Neue Light"/>
                <a:sym typeface="Helvetica Neue Light"/>
              </a:rPr>
              <a:t>Plan de Trabajo: se estiman costos por semanas</a:t>
            </a:r>
            <a:endParaRPr i="0" sz="1800" u="none" cap="none" strike="noStrike">
              <a:solidFill>
                <a:srgbClr val="000000"/>
              </a:solidFill>
              <a:latin typeface="Helvetica Neue Light"/>
              <a:ea typeface="Helvetica Neue Light"/>
              <a:cs typeface="Helvetica Neue Light"/>
              <a:sym typeface="Helvetica Neue Light"/>
            </a:endParaRPr>
          </a:p>
        </p:txBody>
      </p:sp>
      <p:pic>
        <p:nvPicPr>
          <p:cNvPr id="290" name="Google Shape;290;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cxnSp>
        <p:nvCxnSpPr>
          <p:cNvPr id="291" name="Google Shape;291;p41"/>
          <p:cNvCxnSpPr/>
          <p:nvPr/>
        </p:nvCxnSpPr>
        <p:spPr>
          <a:xfrm>
            <a:off x="950625" y="1021140"/>
            <a:ext cx="8400" cy="2594400"/>
          </a:xfrm>
          <a:prstGeom prst="straightConnector1">
            <a:avLst/>
          </a:prstGeom>
          <a:noFill/>
          <a:ln cap="flat" cmpd="sng" w="9525">
            <a:solidFill>
              <a:srgbClr val="666666"/>
            </a:solidFill>
            <a:prstDash val="solid"/>
            <a:round/>
            <a:headEnd len="sm" w="sm" type="none"/>
            <a:tailEnd len="sm" w="sm" type="none"/>
          </a:ln>
        </p:spPr>
      </p:cxnSp>
      <p:cxnSp>
        <p:nvCxnSpPr>
          <p:cNvPr id="292" name="Google Shape;292;p41"/>
          <p:cNvCxnSpPr/>
          <p:nvPr/>
        </p:nvCxnSpPr>
        <p:spPr>
          <a:xfrm>
            <a:off x="2682979" y="1021140"/>
            <a:ext cx="8400" cy="2594400"/>
          </a:xfrm>
          <a:prstGeom prst="straightConnector1">
            <a:avLst/>
          </a:prstGeom>
          <a:noFill/>
          <a:ln cap="flat" cmpd="sng" w="9525">
            <a:solidFill>
              <a:srgbClr val="666666"/>
            </a:solidFill>
            <a:prstDash val="solid"/>
            <a:round/>
            <a:headEnd len="sm" w="sm" type="none"/>
            <a:tailEnd len="sm" w="sm" type="none"/>
          </a:ln>
        </p:spPr>
      </p:cxnSp>
      <p:cxnSp>
        <p:nvCxnSpPr>
          <p:cNvPr id="293" name="Google Shape;293;p41"/>
          <p:cNvCxnSpPr/>
          <p:nvPr/>
        </p:nvCxnSpPr>
        <p:spPr>
          <a:xfrm>
            <a:off x="4413214" y="1021140"/>
            <a:ext cx="8400" cy="2594400"/>
          </a:xfrm>
          <a:prstGeom prst="straightConnector1">
            <a:avLst/>
          </a:prstGeom>
          <a:noFill/>
          <a:ln cap="flat" cmpd="sng" w="9525">
            <a:solidFill>
              <a:srgbClr val="666666"/>
            </a:solidFill>
            <a:prstDash val="solid"/>
            <a:round/>
            <a:headEnd len="sm" w="sm" type="none"/>
            <a:tailEnd len="sm" w="sm" type="none"/>
          </a:ln>
        </p:spPr>
      </p:cxnSp>
      <p:cxnSp>
        <p:nvCxnSpPr>
          <p:cNvPr id="294" name="Google Shape;294;p41"/>
          <p:cNvCxnSpPr/>
          <p:nvPr/>
        </p:nvCxnSpPr>
        <p:spPr>
          <a:xfrm>
            <a:off x="6142394" y="1021140"/>
            <a:ext cx="8400" cy="2594400"/>
          </a:xfrm>
          <a:prstGeom prst="straightConnector1">
            <a:avLst/>
          </a:prstGeom>
          <a:noFill/>
          <a:ln cap="flat" cmpd="sng" w="9525">
            <a:solidFill>
              <a:srgbClr val="666666"/>
            </a:solidFill>
            <a:prstDash val="solid"/>
            <a:round/>
            <a:headEnd len="sm" w="sm" type="none"/>
            <a:tailEnd len="sm" w="sm" type="none"/>
          </a:ln>
        </p:spPr>
      </p:cxnSp>
      <p:cxnSp>
        <p:nvCxnSpPr>
          <p:cNvPr id="295" name="Google Shape;295;p41"/>
          <p:cNvCxnSpPr/>
          <p:nvPr/>
        </p:nvCxnSpPr>
        <p:spPr>
          <a:xfrm>
            <a:off x="7871564" y="1021140"/>
            <a:ext cx="8400" cy="2594400"/>
          </a:xfrm>
          <a:prstGeom prst="straightConnector1">
            <a:avLst/>
          </a:prstGeom>
          <a:noFill/>
          <a:ln cap="flat" cmpd="sng" w="9525">
            <a:solidFill>
              <a:srgbClr val="666666"/>
            </a:solidFill>
            <a:prstDash val="solid"/>
            <a:round/>
            <a:headEnd len="sm" w="sm" type="none"/>
            <a:tailEnd len="sm" w="sm" type="none"/>
          </a:ln>
        </p:spPr>
      </p:cxnSp>
      <p:sp>
        <p:nvSpPr>
          <p:cNvPr id="296" name="Google Shape;296;p41"/>
          <p:cNvSpPr/>
          <p:nvPr/>
        </p:nvSpPr>
        <p:spPr>
          <a:xfrm>
            <a:off x="959060" y="1021140"/>
            <a:ext cx="3454200" cy="520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000000"/>
                </a:solidFill>
                <a:latin typeface="Lato"/>
                <a:ea typeface="Lato"/>
                <a:cs typeface="Lato"/>
                <a:sym typeface="Lato"/>
              </a:rPr>
              <a:t>DISEÑO</a:t>
            </a:r>
            <a:endParaRPr b="1" i="0" sz="2000" u="none" cap="none" strike="noStrike">
              <a:solidFill>
                <a:srgbClr val="000000"/>
              </a:solidFill>
              <a:latin typeface="Lato"/>
              <a:ea typeface="Lato"/>
              <a:cs typeface="Lato"/>
              <a:sym typeface="Lato"/>
            </a:endParaRPr>
          </a:p>
        </p:txBody>
      </p:sp>
      <p:sp>
        <p:nvSpPr>
          <p:cNvPr id="297" name="Google Shape;297;p41"/>
          <p:cNvSpPr/>
          <p:nvPr/>
        </p:nvSpPr>
        <p:spPr>
          <a:xfrm>
            <a:off x="4417599" y="1646625"/>
            <a:ext cx="3454200" cy="520200"/>
          </a:xfrm>
          <a:prstGeom prst="rect">
            <a:avLst/>
          </a:prstGeom>
          <a:solidFill>
            <a:srgbClr val="8215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GB" sz="2000" u="none" cap="none" strike="noStrike">
                <a:solidFill>
                  <a:srgbClr val="E0FF00"/>
                </a:solidFill>
                <a:latin typeface="Lato"/>
                <a:ea typeface="Lato"/>
                <a:cs typeface="Lato"/>
                <a:sym typeface="Lato"/>
              </a:rPr>
              <a:t>PROGRAMACIÓN</a:t>
            </a:r>
            <a:endParaRPr b="1" i="0" sz="2000" u="none" cap="none" strike="noStrike">
              <a:solidFill>
                <a:srgbClr val="E0FF00"/>
              </a:solidFill>
              <a:latin typeface="Lato"/>
              <a:ea typeface="Lato"/>
              <a:cs typeface="Lato"/>
              <a:sym typeface="Lato"/>
            </a:endParaRPr>
          </a:p>
        </p:txBody>
      </p:sp>
      <p:sp>
        <p:nvSpPr>
          <p:cNvPr id="298" name="Google Shape;298;p41"/>
          <p:cNvSpPr txBox="1"/>
          <p:nvPr/>
        </p:nvSpPr>
        <p:spPr>
          <a:xfrm>
            <a:off x="7729857"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5</a:t>
            </a:r>
            <a:endParaRPr b="0" i="0" sz="1500" u="none" cap="none" strike="noStrike">
              <a:solidFill>
                <a:srgbClr val="000000"/>
              </a:solidFill>
              <a:latin typeface="Lato"/>
              <a:ea typeface="Lato"/>
              <a:cs typeface="Lato"/>
              <a:sym typeface="Lato"/>
            </a:endParaRPr>
          </a:p>
        </p:txBody>
      </p:sp>
      <p:sp>
        <p:nvSpPr>
          <p:cNvPr id="299" name="Google Shape;299;p41"/>
          <p:cNvSpPr txBox="1"/>
          <p:nvPr/>
        </p:nvSpPr>
        <p:spPr>
          <a:xfrm>
            <a:off x="817331"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1</a:t>
            </a:r>
            <a:endParaRPr b="0" i="0" sz="1500" u="none" cap="none" strike="noStrike">
              <a:solidFill>
                <a:srgbClr val="000000"/>
              </a:solidFill>
              <a:latin typeface="Lato"/>
              <a:ea typeface="Lato"/>
              <a:cs typeface="Lato"/>
              <a:sym typeface="Lato"/>
            </a:endParaRPr>
          </a:p>
        </p:txBody>
      </p:sp>
      <p:sp>
        <p:nvSpPr>
          <p:cNvPr id="300" name="Google Shape;300;p41"/>
          <p:cNvSpPr txBox="1"/>
          <p:nvPr/>
        </p:nvSpPr>
        <p:spPr>
          <a:xfrm>
            <a:off x="2545463"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2</a:t>
            </a:r>
            <a:endParaRPr b="0" i="0" sz="1500" u="none" cap="none" strike="noStrike">
              <a:solidFill>
                <a:srgbClr val="000000"/>
              </a:solidFill>
              <a:latin typeface="Lato"/>
              <a:ea typeface="Lato"/>
              <a:cs typeface="Lato"/>
              <a:sym typeface="Lato"/>
            </a:endParaRPr>
          </a:p>
        </p:txBody>
      </p:sp>
      <p:sp>
        <p:nvSpPr>
          <p:cNvPr id="301" name="Google Shape;301;p41"/>
          <p:cNvSpPr txBox="1"/>
          <p:nvPr/>
        </p:nvSpPr>
        <p:spPr>
          <a:xfrm>
            <a:off x="4273594"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3</a:t>
            </a:r>
            <a:endParaRPr b="0" i="0" sz="1500" u="none" cap="none" strike="noStrike">
              <a:solidFill>
                <a:srgbClr val="000000"/>
              </a:solidFill>
              <a:latin typeface="Lato"/>
              <a:ea typeface="Lato"/>
              <a:cs typeface="Lato"/>
              <a:sym typeface="Lato"/>
            </a:endParaRPr>
          </a:p>
        </p:txBody>
      </p:sp>
      <p:sp>
        <p:nvSpPr>
          <p:cNvPr id="302" name="Google Shape;302;p41"/>
          <p:cNvSpPr txBox="1"/>
          <p:nvPr/>
        </p:nvSpPr>
        <p:spPr>
          <a:xfrm>
            <a:off x="6001725"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4</a:t>
            </a:r>
            <a:endParaRPr b="0" i="0" sz="1500" u="none" cap="none" strike="noStrike">
              <a:solidFill>
                <a:srgbClr val="000000"/>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nvSpPr>
        <p:spPr>
          <a:xfrm>
            <a:off x="247325" y="4359804"/>
            <a:ext cx="7320600" cy="74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chemeClr val="lt1"/>
                </a:highlight>
                <a:latin typeface="Helvetica Neue Light"/>
                <a:ea typeface="Helvetica Neue Light"/>
                <a:cs typeface="Helvetica Neue Light"/>
                <a:sym typeface="Helvetica Neue Light"/>
              </a:rPr>
              <a:t>Riesgo: si una etapa se extiende o el producto no funciona, solucionarlo supondrá </a:t>
            </a:r>
            <a:r>
              <a:rPr b="1" i="0" lang="en-GB" sz="1800" u="none" cap="none" strike="noStrike">
                <a:solidFill>
                  <a:schemeClr val="dk1"/>
                </a:solidFill>
                <a:highlight>
                  <a:schemeClr val="lt1"/>
                </a:highlight>
                <a:latin typeface="Helvetica Neue"/>
                <a:ea typeface="Helvetica Neue"/>
                <a:cs typeface="Helvetica Neue"/>
                <a:sym typeface="Helvetica Neue"/>
              </a:rPr>
              <a:t>mayor tiempo y con ello mayores costos</a:t>
            </a:r>
            <a:endParaRPr b="1" i="0" sz="1800" u="none" cap="none" strike="noStrike">
              <a:solidFill>
                <a:srgbClr val="000000"/>
              </a:solidFill>
              <a:latin typeface="Helvetica Neue"/>
              <a:ea typeface="Helvetica Neue"/>
              <a:cs typeface="Helvetica Neue"/>
              <a:sym typeface="Helvetica Neue"/>
            </a:endParaRPr>
          </a:p>
        </p:txBody>
      </p:sp>
      <p:pic>
        <p:nvPicPr>
          <p:cNvPr id="308" name="Google Shape;308;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09" name="Google Shape;309;p42"/>
          <p:cNvSpPr txBox="1"/>
          <p:nvPr/>
        </p:nvSpPr>
        <p:spPr>
          <a:xfrm>
            <a:off x="7729857"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5</a:t>
            </a:r>
            <a:endParaRPr b="0" i="0" sz="1500" u="none" cap="none" strike="noStrike">
              <a:solidFill>
                <a:srgbClr val="000000"/>
              </a:solidFill>
              <a:latin typeface="Lato"/>
              <a:ea typeface="Lato"/>
              <a:cs typeface="Lato"/>
              <a:sym typeface="Lato"/>
            </a:endParaRPr>
          </a:p>
        </p:txBody>
      </p:sp>
      <p:sp>
        <p:nvSpPr>
          <p:cNvPr id="310" name="Google Shape;310;p42"/>
          <p:cNvSpPr txBox="1"/>
          <p:nvPr/>
        </p:nvSpPr>
        <p:spPr>
          <a:xfrm>
            <a:off x="817331"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1</a:t>
            </a:r>
            <a:endParaRPr b="0" i="0" sz="1500" u="none" cap="none" strike="noStrike">
              <a:solidFill>
                <a:srgbClr val="000000"/>
              </a:solidFill>
              <a:latin typeface="Lato"/>
              <a:ea typeface="Lato"/>
              <a:cs typeface="Lato"/>
              <a:sym typeface="Lato"/>
            </a:endParaRPr>
          </a:p>
        </p:txBody>
      </p:sp>
      <p:sp>
        <p:nvSpPr>
          <p:cNvPr id="311" name="Google Shape;311;p42"/>
          <p:cNvSpPr txBox="1"/>
          <p:nvPr/>
        </p:nvSpPr>
        <p:spPr>
          <a:xfrm>
            <a:off x="2545463"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2</a:t>
            </a:r>
            <a:endParaRPr b="0" i="0" sz="1500" u="none" cap="none" strike="noStrike">
              <a:solidFill>
                <a:srgbClr val="000000"/>
              </a:solidFill>
              <a:latin typeface="Lato"/>
              <a:ea typeface="Lato"/>
              <a:cs typeface="Lato"/>
              <a:sym typeface="Lato"/>
            </a:endParaRPr>
          </a:p>
        </p:txBody>
      </p:sp>
      <p:sp>
        <p:nvSpPr>
          <p:cNvPr id="312" name="Google Shape;312;p42"/>
          <p:cNvSpPr txBox="1"/>
          <p:nvPr/>
        </p:nvSpPr>
        <p:spPr>
          <a:xfrm>
            <a:off x="4273594"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3</a:t>
            </a:r>
            <a:endParaRPr b="0" i="0" sz="1500" u="none" cap="none" strike="noStrike">
              <a:solidFill>
                <a:srgbClr val="000000"/>
              </a:solidFill>
              <a:latin typeface="Lato"/>
              <a:ea typeface="Lato"/>
              <a:cs typeface="Lato"/>
              <a:sym typeface="Lato"/>
            </a:endParaRPr>
          </a:p>
        </p:txBody>
      </p:sp>
      <p:sp>
        <p:nvSpPr>
          <p:cNvPr id="313" name="Google Shape;313;p42"/>
          <p:cNvSpPr txBox="1"/>
          <p:nvPr/>
        </p:nvSpPr>
        <p:spPr>
          <a:xfrm>
            <a:off x="6001725" y="3570722"/>
            <a:ext cx="302400" cy="63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GB" sz="1500" u="none" cap="none" strike="noStrike">
                <a:solidFill>
                  <a:srgbClr val="000000"/>
                </a:solidFill>
                <a:latin typeface="Lato"/>
                <a:ea typeface="Lato"/>
                <a:cs typeface="Lato"/>
                <a:sym typeface="Lato"/>
              </a:rPr>
              <a:t>4</a:t>
            </a:r>
            <a:endParaRPr b="0" i="0" sz="1500" u="none" cap="none" strike="noStrike">
              <a:solidFill>
                <a:srgbClr val="000000"/>
              </a:solidFill>
              <a:latin typeface="Lato"/>
              <a:ea typeface="Lato"/>
              <a:cs typeface="Lato"/>
              <a:sym typeface="Lato"/>
            </a:endParaRPr>
          </a:p>
        </p:txBody>
      </p:sp>
      <p:cxnSp>
        <p:nvCxnSpPr>
          <p:cNvPr id="314" name="Google Shape;314;p42"/>
          <p:cNvCxnSpPr/>
          <p:nvPr/>
        </p:nvCxnSpPr>
        <p:spPr>
          <a:xfrm>
            <a:off x="950625" y="1021140"/>
            <a:ext cx="8400" cy="2594400"/>
          </a:xfrm>
          <a:prstGeom prst="straightConnector1">
            <a:avLst/>
          </a:prstGeom>
          <a:noFill/>
          <a:ln cap="flat" cmpd="sng" w="9525">
            <a:solidFill>
              <a:srgbClr val="666666"/>
            </a:solidFill>
            <a:prstDash val="solid"/>
            <a:round/>
            <a:headEnd len="sm" w="sm" type="none"/>
            <a:tailEnd len="sm" w="sm" type="none"/>
          </a:ln>
        </p:spPr>
      </p:cxnSp>
      <p:cxnSp>
        <p:nvCxnSpPr>
          <p:cNvPr id="315" name="Google Shape;315;p42"/>
          <p:cNvCxnSpPr/>
          <p:nvPr/>
        </p:nvCxnSpPr>
        <p:spPr>
          <a:xfrm>
            <a:off x="2682979" y="1021140"/>
            <a:ext cx="8400" cy="2594400"/>
          </a:xfrm>
          <a:prstGeom prst="straightConnector1">
            <a:avLst/>
          </a:prstGeom>
          <a:noFill/>
          <a:ln cap="flat" cmpd="sng" w="9525">
            <a:solidFill>
              <a:srgbClr val="666666"/>
            </a:solidFill>
            <a:prstDash val="solid"/>
            <a:round/>
            <a:headEnd len="sm" w="sm" type="none"/>
            <a:tailEnd len="sm" w="sm" type="none"/>
          </a:ln>
        </p:spPr>
      </p:cxnSp>
      <p:cxnSp>
        <p:nvCxnSpPr>
          <p:cNvPr id="316" name="Google Shape;316;p42"/>
          <p:cNvCxnSpPr/>
          <p:nvPr/>
        </p:nvCxnSpPr>
        <p:spPr>
          <a:xfrm>
            <a:off x="4413214" y="1021140"/>
            <a:ext cx="8400" cy="2594400"/>
          </a:xfrm>
          <a:prstGeom prst="straightConnector1">
            <a:avLst/>
          </a:prstGeom>
          <a:noFill/>
          <a:ln cap="flat" cmpd="sng" w="9525">
            <a:solidFill>
              <a:srgbClr val="666666"/>
            </a:solidFill>
            <a:prstDash val="solid"/>
            <a:round/>
            <a:headEnd len="sm" w="sm" type="none"/>
            <a:tailEnd len="sm" w="sm" type="none"/>
          </a:ln>
        </p:spPr>
      </p:cxnSp>
      <p:cxnSp>
        <p:nvCxnSpPr>
          <p:cNvPr id="317" name="Google Shape;317;p42"/>
          <p:cNvCxnSpPr/>
          <p:nvPr/>
        </p:nvCxnSpPr>
        <p:spPr>
          <a:xfrm>
            <a:off x="6142394" y="1021140"/>
            <a:ext cx="8400" cy="2594400"/>
          </a:xfrm>
          <a:prstGeom prst="straightConnector1">
            <a:avLst/>
          </a:prstGeom>
          <a:noFill/>
          <a:ln cap="flat" cmpd="sng" w="9525">
            <a:solidFill>
              <a:srgbClr val="666666"/>
            </a:solidFill>
            <a:prstDash val="solid"/>
            <a:round/>
            <a:headEnd len="sm" w="sm" type="none"/>
            <a:tailEnd len="sm" w="sm" type="none"/>
          </a:ln>
        </p:spPr>
      </p:cxnSp>
      <p:cxnSp>
        <p:nvCxnSpPr>
          <p:cNvPr id="318" name="Google Shape;318;p42"/>
          <p:cNvCxnSpPr/>
          <p:nvPr/>
        </p:nvCxnSpPr>
        <p:spPr>
          <a:xfrm>
            <a:off x="7871564" y="1021140"/>
            <a:ext cx="8400" cy="2594400"/>
          </a:xfrm>
          <a:prstGeom prst="straightConnector1">
            <a:avLst/>
          </a:prstGeom>
          <a:noFill/>
          <a:ln cap="flat" cmpd="sng" w="9525">
            <a:solidFill>
              <a:srgbClr val="666666"/>
            </a:solidFill>
            <a:prstDash val="solid"/>
            <a:round/>
            <a:headEnd len="sm" w="sm" type="none"/>
            <a:tailEnd len="sm" w="sm" type="none"/>
          </a:ln>
        </p:spPr>
      </p:cxnSp>
      <p:cxnSp>
        <p:nvCxnSpPr>
          <p:cNvPr id="319" name="Google Shape;319;p42"/>
          <p:cNvCxnSpPr/>
          <p:nvPr/>
        </p:nvCxnSpPr>
        <p:spPr>
          <a:xfrm flipH="1" rot="10800000">
            <a:off x="969731" y="1003022"/>
            <a:ext cx="6905700" cy="2580600"/>
          </a:xfrm>
          <a:prstGeom prst="straightConnector1">
            <a:avLst/>
          </a:prstGeom>
          <a:noFill/>
          <a:ln cap="flat" cmpd="sng" w="76200">
            <a:solidFill>
              <a:srgbClr val="B7B7B7"/>
            </a:solidFill>
            <a:prstDash val="solid"/>
            <a:round/>
            <a:headEnd len="sm" w="sm" type="none"/>
            <a:tailEnd len="sm" w="sm" type="none"/>
          </a:ln>
        </p:spPr>
      </p:cxnSp>
      <p:cxnSp>
        <p:nvCxnSpPr>
          <p:cNvPr id="320" name="Google Shape;320;p42"/>
          <p:cNvCxnSpPr/>
          <p:nvPr/>
        </p:nvCxnSpPr>
        <p:spPr>
          <a:xfrm flipH="1" rot="10800000">
            <a:off x="6157250" y="1003025"/>
            <a:ext cx="1718100" cy="651000"/>
          </a:xfrm>
          <a:prstGeom prst="straightConnector1">
            <a:avLst/>
          </a:prstGeom>
          <a:noFill/>
          <a:ln cap="flat" cmpd="sng" w="76200">
            <a:solidFill>
              <a:srgbClr val="3DFFBC"/>
            </a:solidFill>
            <a:prstDash val="solid"/>
            <a:round/>
            <a:headEnd len="sm" w="sm" type="none"/>
            <a:tailEnd len="sm" w="sm" type="none"/>
          </a:ln>
        </p:spPr>
      </p:cxnSp>
      <p:sp>
        <p:nvSpPr>
          <p:cNvPr id="321" name="Google Shape;321;p42"/>
          <p:cNvSpPr/>
          <p:nvPr/>
        </p:nvSpPr>
        <p:spPr>
          <a:xfrm>
            <a:off x="6056025" y="1552792"/>
            <a:ext cx="192000" cy="1920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2"/>
          <p:cNvSpPr txBox="1"/>
          <p:nvPr/>
        </p:nvSpPr>
        <p:spPr>
          <a:xfrm>
            <a:off x="5531445" y="613635"/>
            <a:ext cx="1230300" cy="31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Lato Light"/>
                <a:ea typeface="Lato Light"/>
                <a:cs typeface="Lato Light"/>
                <a:sym typeface="Lato Light"/>
              </a:rPr>
              <a:t>U$S 12K</a:t>
            </a:r>
            <a:endParaRPr b="0" i="0" sz="1600" u="none" cap="none" strike="noStrike">
              <a:solidFill>
                <a:srgbClr val="000000"/>
              </a:solidFill>
              <a:latin typeface="Arial"/>
              <a:ea typeface="Arial"/>
              <a:cs typeface="Arial"/>
              <a:sym typeface="Arial"/>
            </a:endParaRPr>
          </a:p>
        </p:txBody>
      </p:sp>
      <p:sp>
        <p:nvSpPr>
          <p:cNvPr id="323" name="Google Shape;323;p42"/>
          <p:cNvSpPr txBox="1"/>
          <p:nvPr/>
        </p:nvSpPr>
        <p:spPr>
          <a:xfrm>
            <a:off x="7265895" y="613635"/>
            <a:ext cx="1230300" cy="31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Lato Light"/>
                <a:ea typeface="Lato Light"/>
                <a:cs typeface="Lato Light"/>
                <a:sym typeface="Lato Light"/>
              </a:rPr>
              <a:t>U$S 16K</a:t>
            </a:r>
            <a:endParaRPr b="0" i="0" sz="1600" u="none" cap="none" strike="noStrike">
              <a:solidFill>
                <a:srgbClr val="000000"/>
              </a:solidFill>
              <a:latin typeface="Arial"/>
              <a:ea typeface="Arial"/>
              <a:cs typeface="Arial"/>
              <a:sym typeface="Arial"/>
            </a:endParaRPr>
          </a:p>
        </p:txBody>
      </p:sp>
      <p:sp>
        <p:nvSpPr>
          <p:cNvPr id="324" name="Google Shape;324;p42"/>
          <p:cNvSpPr txBox="1"/>
          <p:nvPr/>
        </p:nvSpPr>
        <p:spPr>
          <a:xfrm>
            <a:off x="6396033" y="1819485"/>
            <a:ext cx="1230300" cy="31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600"/>
              <a:buFont typeface="Arial"/>
              <a:buNone/>
            </a:pPr>
            <a:r>
              <a:rPr b="0" i="0" lang="en-GB" sz="1600" u="none" cap="none" strike="noStrike">
                <a:solidFill>
                  <a:srgbClr val="000000"/>
                </a:solidFill>
                <a:latin typeface="Lato"/>
                <a:ea typeface="Lato"/>
                <a:cs typeface="Lato"/>
                <a:sym typeface="Lato"/>
              </a:rPr>
              <a:t>+35%</a:t>
            </a:r>
            <a:endParaRPr b="0" i="0" sz="1600" u="none" cap="none" strike="noStrike">
              <a:solidFill>
                <a:srgbClr val="000000"/>
              </a:solidFill>
              <a:latin typeface="Lato"/>
              <a:ea typeface="Lato"/>
              <a:cs typeface="Lato"/>
              <a:sym typeface="Lato"/>
            </a:endParaRPr>
          </a:p>
        </p:txBody>
      </p:sp>
      <p:sp>
        <p:nvSpPr>
          <p:cNvPr id="325" name="Google Shape;325;p42"/>
          <p:cNvSpPr/>
          <p:nvPr/>
        </p:nvSpPr>
        <p:spPr>
          <a:xfrm>
            <a:off x="7779775" y="906974"/>
            <a:ext cx="192000" cy="1920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29" name="Shape 329"/>
        <p:cNvGrpSpPr/>
        <p:nvPr/>
      </p:nvGrpSpPr>
      <p:grpSpPr>
        <a:xfrm>
          <a:off x="0" y="0"/>
          <a:ext cx="0" cy="0"/>
          <a:chOff x="0" y="0"/>
          <a:chExt cx="0" cy="0"/>
        </a:xfrm>
      </p:grpSpPr>
      <p:sp>
        <p:nvSpPr>
          <p:cNvPr id="330" name="Google Shape;330;p43"/>
          <p:cNvSpPr txBox="1"/>
          <p:nvPr/>
        </p:nvSpPr>
        <p:spPr>
          <a:xfrm>
            <a:off x="1797050" y="2077200"/>
            <a:ext cx="5550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DESARROLLO ÁGIL:</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ITERANDO Y APRENDIENDO A LO LARGO DEL PROYECTO.</a:t>
            </a:r>
            <a:endParaRPr i="1" sz="3600">
              <a:latin typeface="Anton"/>
              <a:ea typeface="Anton"/>
              <a:cs typeface="Anton"/>
              <a:sym typeface="Anton"/>
            </a:endParaRPr>
          </a:p>
        </p:txBody>
      </p:sp>
      <p:pic>
        <p:nvPicPr>
          <p:cNvPr id="331" name="Google Shape;331;p4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4"/>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A diferencia del desarrollo en Cascada donde existe una única etapa de relevamiento. </a:t>
            </a:r>
            <a:r>
              <a:rPr b="1" lang="en-GB" sz="1800">
                <a:solidFill>
                  <a:schemeClr val="dk1"/>
                </a:solidFill>
                <a:latin typeface="Helvetica Neue"/>
                <a:ea typeface="Helvetica Neue"/>
                <a:cs typeface="Helvetica Neue"/>
                <a:sym typeface="Helvetica Neue"/>
              </a:rPr>
              <a:t>El desarrollo ágil posee tantas instancias de relevamiento como iteraciones.</a:t>
            </a:r>
            <a:endParaRPr b="1"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t/>
            </a:r>
            <a:endParaRPr sz="18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En cada iteración se podrá revisar lo relevado en la iteración anterior a partir de los hallazgos en las pruebas realizadas. De esta forma refinamos nuestro proyecto.</a:t>
            </a:r>
            <a:endParaRPr sz="1800">
              <a:solidFill>
                <a:schemeClr val="dk1"/>
              </a:solidFill>
              <a:latin typeface="Helvetica Neue Light"/>
              <a:ea typeface="Helvetica Neue Light"/>
              <a:cs typeface="Helvetica Neue Light"/>
              <a:sym typeface="Helvetica Neue Light"/>
            </a:endParaRPr>
          </a:p>
        </p:txBody>
      </p:sp>
      <p:sp>
        <p:nvSpPr>
          <p:cNvPr id="337" name="Google Shape;337;p44"/>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DESARROLLO ÁGIL</a:t>
            </a:r>
            <a:endParaRPr i="1" sz="4500">
              <a:latin typeface="Anton"/>
              <a:ea typeface="Anton"/>
              <a:cs typeface="Anton"/>
              <a:sym typeface="Anton"/>
            </a:endParaRPr>
          </a:p>
        </p:txBody>
      </p:sp>
      <p:pic>
        <p:nvPicPr>
          <p:cNvPr id="338" name="Google Shape;338;p4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0" name="Shape 110"/>
        <p:cNvGrpSpPr/>
        <p:nvPr/>
      </p:nvGrpSpPr>
      <p:grpSpPr>
        <a:xfrm>
          <a:off x="0" y="0"/>
          <a:ext cx="0" cy="0"/>
          <a:chOff x="0" y="0"/>
          <a:chExt cx="0" cy="0"/>
        </a:xfrm>
      </p:grpSpPr>
      <p:sp>
        <p:nvSpPr>
          <p:cNvPr id="111" name="Google Shape;111;p27"/>
          <p:cNvSpPr txBox="1"/>
          <p:nvPr/>
        </p:nvSpPr>
        <p:spPr>
          <a:xfrm>
            <a:off x="1398000" y="17724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RECORDÁ PONER A GRABAR LA CLASE</a:t>
            </a:r>
            <a:endParaRPr i="1" sz="3600">
              <a:solidFill>
                <a:srgbClr val="121212"/>
              </a:solidFill>
              <a:latin typeface="Anton"/>
              <a:ea typeface="Anton"/>
              <a:cs typeface="Anton"/>
              <a:sym typeface="Anton"/>
            </a:endParaRPr>
          </a:p>
        </p:txBody>
      </p:sp>
      <p:pic>
        <p:nvPicPr>
          <p:cNvPr id="112" name="Google Shape;112;p27"/>
          <p:cNvPicPr preferRelativeResize="0"/>
          <p:nvPr/>
        </p:nvPicPr>
        <p:blipFill>
          <a:blip r:embed="rId3">
            <a:alphaModFix/>
          </a:blip>
          <a:stretch>
            <a:fillRect/>
          </a:stretch>
        </p:blipFill>
        <p:spPr>
          <a:xfrm>
            <a:off x="4125950" y="2905688"/>
            <a:ext cx="892100" cy="743425"/>
          </a:xfrm>
          <a:prstGeom prst="rect">
            <a:avLst/>
          </a:prstGeom>
          <a:noFill/>
          <a:ln>
            <a:noFill/>
          </a:ln>
        </p:spPr>
      </p:pic>
      <p:pic>
        <p:nvPicPr>
          <p:cNvPr id="113" name="Google Shape;113;p2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5"/>
          <p:cNvSpPr txBox="1"/>
          <p:nvPr/>
        </p:nvSpPr>
        <p:spPr>
          <a:xfrm>
            <a:off x="247300" y="4409250"/>
            <a:ext cx="62925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chemeClr val="lt1"/>
                </a:highlight>
                <a:latin typeface="Helvetica Neue Light"/>
                <a:ea typeface="Helvetica Neue Light"/>
                <a:cs typeface="Helvetica Neue Light"/>
                <a:sym typeface="Helvetica Neue Light"/>
              </a:rPr>
              <a:t>Metodología de Diseño Centrado en el Usuario</a:t>
            </a:r>
            <a:endParaRPr i="0" sz="1800" u="none" cap="none" strike="noStrike">
              <a:solidFill>
                <a:srgbClr val="000000"/>
              </a:solidFill>
              <a:latin typeface="Helvetica Neue Light"/>
              <a:ea typeface="Helvetica Neue Light"/>
              <a:cs typeface="Helvetica Neue Light"/>
              <a:sym typeface="Helvetica Neue Light"/>
            </a:endParaRPr>
          </a:p>
        </p:txBody>
      </p:sp>
      <p:pic>
        <p:nvPicPr>
          <p:cNvPr id="344" name="Google Shape;344;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45" name="Google Shape;345;p45"/>
          <p:cNvSpPr/>
          <p:nvPr/>
        </p:nvSpPr>
        <p:spPr>
          <a:xfrm>
            <a:off x="3354305" y="989497"/>
            <a:ext cx="2519700" cy="25197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45"/>
          <p:cNvSpPr txBox="1"/>
          <p:nvPr/>
        </p:nvSpPr>
        <p:spPr>
          <a:xfrm>
            <a:off x="1024017" y="2075450"/>
            <a:ext cx="1571400" cy="34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GB" sz="1400" u="none" cap="none" strike="noStrike">
                <a:solidFill>
                  <a:srgbClr val="32D49C"/>
                </a:solidFill>
                <a:latin typeface="Raleway"/>
                <a:ea typeface="Raleway"/>
                <a:cs typeface="Raleway"/>
                <a:sym typeface="Raleway"/>
              </a:rPr>
              <a:t>Diseñador</a:t>
            </a:r>
            <a:endParaRPr b="1" i="0" sz="1400" u="none" cap="none" strike="noStrike">
              <a:solidFill>
                <a:srgbClr val="32D49C"/>
              </a:solidFill>
              <a:latin typeface="Raleway"/>
              <a:ea typeface="Raleway"/>
              <a:cs typeface="Raleway"/>
              <a:sym typeface="Raleway"/>
            </a:endParaRPr>
          </a:p>
        </p:txBody>
      </p:sp>
      <p:sp>
        <p:nvSpPr>
          <p:cNvPr id="347" name="Google Shape;347;p45"/>
          <p:cNvSpPr/>
          <p:nvPr/>
        </p:nvSpPr>
        <p:spPr>
          <a:xfrm>
            <a:off x="2739343" y="1689898"/>
            <a:ext cx="1118700" cy="1118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aleway"/>
                <a:ea typeface="Raleway"/>
                <a:cs typeface="Raleway"/>
                <a:sym typeface="Raleway"/>
              </a:rPr>
              <a:t>ANALIZAR</a:t>
            </a:r>
            <a:endParaRPr b="1" i="0" sz="900" u="none" cap="none" strike="noStrike">
              <a:solidFill>
                <a:srgbClr val="000000"/>
              </a:solidFill>
              <a:latin typeface="Raleway"/>
              <a:ea typeface="Raleway"/>
              <a:cs typeface="Raleway"/>
              <a:sym typeface="Raleway"/>
            </a:endParaRPr>
          </a:p>
        </p:txBody>
      </p:sp>
      <p:sp>
        <p:nvSpPr>
          <p:cNvPr id="348" name="Google Shape;348;p45"/>
          <p:cNvSpPr/>
          <p:nvPr/>
        </p:nvSpPr>
        <p:spPr>
          <a:xfrm>
            <a:off x="4071148" y="499000"/>
            <a:ext cx="1118700" cy="1118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aleway"/>
                <a:ea typeface="Raleway"/>
                <a:cs typeface="Raleway"/>
                <a:sym typeface="Raleway"/>
              </a:rPr>
              <a:t>DISEÑO</a:t>
            </a:r>
            <a:endParaRPr b="1" i="0" sz="900" u="none" cap="none" strike="noStrike">
              <a:solidFill>
                <a:srgbClr val="000000"/>
              </a:solidFill>
              <a:latin typeface="Raleway"/>
              <a:ea typeface="Raleway"/>
              <a:cs typeface="Raleway"/>
              <a:sym typeface="Raleway"/>
            </a:endParaRPr>
          </a:p>
        </p:txBody>
      </p:sp>
      <p:sp>
        <p:nvSpPr>
          <p:cNvPr id="349" name="Google Shape;349;p45"/>
          <p:cNvSpPr/>
          <p:nvPr/>
        </p:nvSpPr>
        <p:spPr>
          <a:xfrm>
            <a:off x="6122786" y="1689898"/>
            <a:ext cx="1118700" cy="1118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aleway"/>
                <a:ea typeface="Raleway"/>
                <a:cs typeface="Raleway"/>
                <a:sym typeface="Raleway"/>
              </a:rPr>
              <a:t>PUBLICAR</a:t>
            </a:r>
            <a:endParaRPr b="1" i="0" sz="900" u="none" cap="none" strike="noStrike">
              <a:solidFill>
                <a:srgbClr val="000000"/>
              </a:solidFill>
              <a:latin typeface="Raleway"/>
              <a:ea typeface="Raleway"/>
              <a:cs typeface="Raleway"/>
              <a:sym typeface="Raleway"/>
            </a:endParaRPr>
          </a:p>
        </p:txBody>
      </p:sp>
      <p:sp>
        <p:nvSpPr>
          <p:cNvPr id="350" name="Google Shape;350;p45"/>
          <p:cNvSpPr/>
          <p:nvPr/>
        </p:nvSpPr>
        <p:spPr>
          <a:xfrm>
            <a:off x="4054707" y="2904888"/>
            <a:ext cx="1118700" cy="11187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3DFFBC"/>
                </a:solidFill>
                <a:latin typeface="Raleway"/>
                <a:ea typeface="Raleway"/>
                <a:cs typeface="Raleway"/>
                <a:sym typeface="Raleway"/>
              </a:rPr>
              <a:t>VALIDAR</a:t>
            </a:r>
            <a:endParaRPr b="1" i="0" sz="900" u="none" cap="none" strike="noStrike">
              <a:solidFill>
                <a:srgbClr val="3DFFBC"/>
              </a:solidFill>
              <a:latin typeface="Raleway"/>
              <a:ea typeface="Raleway"/>
              <a:cs typeface="Raleway"/>
              <a:sym typeface="Raleway"/>
            </a:endParaRPr>
          </a:p>
        </p:txBody>
      </p:sp>
      <p:sp>
        <p:nvSpPr>
          <p:cNvPr id="351" name="Google Shape;351;p45"/>
          <p:cNvSpPr txBox="1"/>
          <p:nvPr/>
        </p:nvSpPr>
        <p:spPr>
          <a:xfrm>
            <a:off x="5296610" y="784250"/>
            <a:ext cx="1910400" cy="3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32D49C"/>
                </a:solidFill>
                <a:latin typeface="Raleway"/>
                <a:ea typeface="Raleway"/>
                <a:cs typeface="Raleway"/>
                <a:sym typeface="Raleway"/>
              </a:rPr>
              <a:t>Diseñador</a:t>
            </a:r>
            <a:endParaRPr b="1" i="0" sz="1400" u="none" cap="none" strike="noStrike">
              <a:solidFill>
                <a:srgbClr val="32D49C"/>
              </a:solidFill>
              <a:latin typeface="Raleway"/>
              <a:ea typeface="Raleway"/>
              <a:cs typeface="Raleway"/>
              <a:sym typeface="Raleway"/>
            </a:endParaRPr>
          </a:p>
        </p:txBody>
      </p:sp>
      <p:sp>
        <p:nvSpPr>
          <p:cNvPr id="352" name="Google Shape;352;p45"/>
          <p:cNvSpPr txBox="1"/>
          <p:nvPr/>
        </p:nvSpPr>
        <p:spPr>
          <a:xfrm>
            <a:off x="5296606" y="3366633"/>
            <a:ext cx="2025000" cy="3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32D49C"/>
                </a:solidFill>
                <a:latin typeface="Raleway"/>
                <a:ea typeface="Raleway"/>
                <a:cs typeface="Raleway"/>
                <a:sym typeface="Raleway"/>
              </a:rPr>
              <a:t>Diseñador +</a:t>
            </a:r>
            <a:r>
              <a:rPr b="1" i="0" lang="en-GB" sz="1400" u="none" cap="none" strike="noStrike">
                <a:solidFill>
                  <a:srgbClr val="3DFFBC"/>
                </a:solidFill>
                <a:latin typeface="Raleway"/>
                <a:ea typeface="Raleway"/>
                <a:cs typeface="Raleway"/>
                <a:sym typeface="Raleway"/>
              </a:rPr>
              <a:t> </a:t>
            </a:r>
            <a:r>
              <a:rPr b="1" i="0" lang="en-GB" sz="1400" u="none" cap="none" strike="noStrike">
                <a:solidFill>
                  <a:srgbClr val="434343"/>
                </a:solidFill>
                <a:latin typeface="Raleway"/>
                <a:ea typeface="Raleway"/>
                <a:cs typeface="Raleway"/>
                <a:sym typeface="Raleway"/>
              </a:rPr>
              <a:t>Usuario</a:t>
            </a:r>
            <a:endParaRPr b="1" i="0" sz="1400" u="none" cap="none" strike="noStrike">
              <a:solidFill>
                <a:srgbClr val="434343"/>
              </a:solidFill>
              <a:latin typeface="Raleway"/>
              <a:ea typeface="Raleway"/>
              <a:cs typeface="Raleway"/>
              <a:sym typeface="Raleway"/>
            </a:endParaRPr>
          </a:p>
        </p:txBody>
      </p:sp>
      <p:sp>
        <p:nvSpPr>
          <p:cNvPr id="353" name="Google Shape;353;p45"/>
          <p:cNvSpPr txBox="1"/>
          <p:nvPr/>
        </p:nvSpPr>
        <p:spPr>
          <a:xfrm>
            <a:off x="4151401" y="2021450"/>
            <a:ext cx="1273500" cy="347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434343"/>
                </a:solidFill>
                <a:latin typeface="Raleway"/>
                <a:ea typeface="Raleway"/>
                <a:cs typeface="Raleway"/>
                <a:sym typeface="Raleway"/>
              </a:rPr>
              <a:t>Iteración de Diseño</a:t>
            </a:r>
            <a:endParaRPr b="1" i="0" sz="1400" u="none" cap="none" strike="noStrike">
              <a:solidFill>
                <a:srgbClr val="434343"/>
              </a:solidFill>
              <a:latin typeface="Raleway"/>
              <a:ea typeface="Raleway"/>
              <a:cs typeface="Raleway"/>
              <a:sym typeface="Raleway"/>
            </a:endParaRPr>
          </a:p>
        </p:txBody>
      </p:sp>
      <p:sp>
        <p:nvSpPr>
          <p:cNvPr id="354" name="Google Shape;354;p45"/>
          <p:cNvSpPr/>
          <p:nvPr/>
        </p:nvSpPr>
        <p:spPr>
          <a:xfrm>
            <a:off x="6331050" y="693050"/>
            <a:ext cx="530100" cy="530100"/>
          </a:xfrm>
          <a:prstGeom prst="ellipse">
            <a:avLst/>
          </a:prstGeom>
          <a:solidFill>
            <a:srgbClr val="32D4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5" name="Google Shape;355;p45"/>
          <p:cNvPicPr preferRelativeResize="0"/>
          <p:nvPr/>
        </p:nvPicPr>
        <p:blipFill>
          <a:blip r:embed="rId4">
            <a:alphaModFix/>
          </a:blip>
          <a:stretch>
            <a:fillRect/>
          </a:stretch>
        </p:blipFill>
        <p:spPr>
          <a:xfrm>
            <a:off x="6378189" y="740189"/>
            <a:ext cx="435793" cy="435793"/>
          </a:xfrm>
          <a:prstGeom prst="rect">
            <a:avLst/>
          </a:prstGeom>
          <a:noFill/>
          <a:ln>
            <a:noFill/>
          </a:ln>
        </p:spPr>
      </p:pic>
      <p:sp>
        <p:nvSpPr>
          <p:cNvPr id="356" name="Google Shape;356;p45"/>
          <p:cNvSpPr/>
          <p:nvPr/>
        </p:nvSpPr>
        <p:spPr>
          <a:xfrm>
            <a:off x="1024025" y="1984200"/>
            <a:ext cx="530100" cy="530100"/>
          </a:xfrm>
          <a:prstGeom prst="ellipse">
            <a:avLst/>
          </a:prstGeom>
          <a:solidFill>
            <a:srgbClr val="32D4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45"/>
          <p:cNvPicPr preferRelativeResize="0"/>
          <p:nvPr/>
        </p:nvPicPr>
        <p:blipFill>
          <a:blip r:embed="rId4">
            <a:alphaModFix/>
          </a:blip>
          <a:stretch>
            <a:fillRect/>
          </a:stretch>
        </p:blipFill>
        <p:spPr>
          <a:xfrm>
            <a:off x="1071164" y="2031339"/>
            <a:ext cx="435793" cy="435793"/>
          </a:xfrm>
          <a:prstGeom prst="rect">
            <a:avLst/>
          </a:prstGeom>
          <a:noFill/>
          <a:ln>
            <a:noFill/>
          </a:ln>
        </p:spPr>
      </p:pic>
      <p:pic>
        <p:nvPicPr>
          <p:cNvPr id="358" name="Google Shape;358;p45"/>
          <p:cNvPicPr preferRelativeResize="0"/>
          <p:nvPr/>
        </p:nvPicPr>
        <p:blipFill>
          <a:blip r:embed="rId4">
            <a:alphaModFix/>
          </a:blip>
          <a:stretch>
            <a:fillRect/>
          </a:stretch>
        </p:blipFill>
        <p:spPr>
          <a:xfrm>
            <a:off x="7254139" y="3322564"/>
            <a:ext cx="435793" cy="435793"/>
          </a:xfrm>
          <a:prstGeom prst="rect">
            <a:avLst/>
          </a:prstGeom>
          <a:noFill/>
          <a:ln>
            <a:noFill/>
          </a:ln>
        </p:spPr>
      </p:pic>
      <p:sp>
        <p:nvSpPr>
          <p:cNvPr id="359" name="Google Shape;359;p45"/>
          <p:cNvSpPr/>
          <p:nvPr/>
        </p:nvSpPr>
        <p:spPr>
          <a:xfrm>
            <a:off x="5543725" y="3714325"/>
            <a:ext cx="530100" cy="530100"/>
          </a:xfrm>
          <a:prstGeom prst="ellipse">
            <a:avLst/>
          </a:prstGeom>
          <a:solidFill>
            <a:srgbClr val="32D4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0" name="Google Shape;360;p45"/>
          <p:cNvPicPr preferRelativeResize="0"/>
          <p:nvPr/>
        </p:nvPicPr>
        <p:blipFill>
          <a:blip r:embed="rId4">
            <a:alphaModFix/>
          </a:blip>
          <a:stretch>
            <a:fillRect/>
          </a:stretch>
        </p:blipFill>
        <p:spPr>
          <a:xfrm>
            <a:off x="5590864" y="3761464"/>
            <a:ext cx="435793" cy="43579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6"/>
          <p:cNvSpPr txBox="1"/>
          <p:nvPr/>
        </p:nvSpPr>
        <p:spPr>
          <a:xfrm>
            <a:off x="4973875" y="1562575"/>
            <a:ext cx="3909900" cy="2765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rgbClr val="FFFFFF"/>
                </a:highlight>
                <a:latin typeface="Helvetica Neue Light"/>
                <a:ea typeface="Helvetica Neue Light"/>
                <a:cs typeface="Helvetica Neue Light"/>
                <a:sym typeface="Helvetica Neue Light"/>
              </a:rPr>
              <a:t>Propone un </a:t>
            </a:r>
            <a:r>
              <a:rPr b="1" i="0" lang="en-GB" sz="1800" u="none" cap="none" strike="noStrike">
                <a:solidFill>
                  <a:schemeClr val="dk1"/>
                </a:solidFill>
                <a:highlight>
                  <a:srgbClr val="FFFFFF"/>
                </a:highlight>
                <a:latin typeface="Helvetica Neue"/>
                <a:ea typeface="Helvetica Neue"/>
                <a:cs typeface="Helvetica Neue"/>
                <a:sym typeface="Helvetica Neue"/>
              </a:rPr>
              <a:t>abordaje iterativo . </a:t>
            </a:r>
            <a:endParaRPr b="1" i="0" sz="18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rgbClr val="FFFFFF"/>
                </a:highlight>
                <a:latin typeface="Helvetica Neue Light"/>
                <a:ea typeface="Helvetica Neue Light"/>
                <a:cs typeface="Helvetica Neue Light"/>
                <a:sym typeface="Helvetica Neue Light"/>
              </a:rPr>
              <a:t>Cada iteración se compone de 3 instancias: </a:t>
            </a:r>
            <a:r>
              <a:rPr i="0" lang="en-GB" sz="1800" u="none" cap="none" strike="noStrike">
                <a:solidFill>
                  <a:schemeClr val="dk1"/>
                </a:solidFill>
                <a:highlight>
                  <a:srgbClr val="FFFFFF"/>
                </a:highlight>
                <a:latin typeface="Helvetica Neue"/>
                <a:ea typeface="Helvetica Neue"/>
                <a:cs typeface="Helvetica Neue"/>
                <a:sym typeface="Helvetica Neue"/>
              </a:rPr>
              <a:t> </a:t>
            </a:r>
            <a:r>
              <a:rPr b="1" i="0" lang="en-GB" sz="1800" u="none" cap="none" strike="noStrike">
                <a:solidFill>
                  <a:schemeClr val="dk1"/>
                </a:solidFill>
                <a:highlight>
                  <a:srgbClr val="FFFFFF"/>
                </a:highlight>
                <a:latin typeface="Helvetica Neue"/>
                <a:ea typeface="Helvetica Neue"/>
                <a:cs typeface="Helvetica Neue"/>
                <a:sym typeface="Helvetica Neue"/>
              </a:rPr>
              <a:t>Análisis, Elaboración y Prueba.</a:t>
            </a:r>
            <a:endParaRPr b="1" i="0" sz="18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rgbClr val="FFFFFF"/>
                </a:highlight>
                <a:latin typeface="Helvetica Neue Light"/>
                <a:ea typeface="Helvetica Neue Light"/>
                <a:cs typeface="Helvetica Neue Light"/>
                <a:sym typeface="Helvetica Neue Light"/>
              </a:rPr>
              <a:t>Cada proyecto puede componerse de N cantidad de iteraciones</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rgbClr val="FFFFFF"/>
                </a:highlight>
                <a:latin typeface="Helvetica Neue Light"/>
                <a:ea typeface="Helvetica Neue Light"/>
                <a:cs typeface="Helvetica Neue Light"/>
                <a:sym typeface="Helvetica Neue Light"/>
              </a:rPr>
              <a:t>según su complejidad.</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t/>
            </a:r>
            <a:endParaRPr i="0" sz="1800" u="none" cap="none" strike="noStrike">
              <a:solidFill>
                <a:schemeClr val="dk1"/>
              </a:solidFill>
              <a:highlight>
                <a:srgbClr val="FFFFFF"/>
              </a:highlight>
              <a:latin typeface="Helvetica Neue"/>
              <a:ea typeface="Helvetica Neue"/>
              <a:cs typeface="Helvetica Neue"/>
              <a:sym typeface="Helvetica Neue"/>
            </a:endParaRPr>
          </a:p>
        </p:txBody>
      </p:sp>
      <p:sp>
        <p:nvSpPr>
          <p:cNvPr id="366" name="Google Shape;366;p46"/>
          <p:cNvSpPr txBox="1"/>
          <p:nvPr/>
        </p:nvSpPr>
        <p:spPr>
          <a:xfrm>
            <a:off x="4973875" y="80092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Desarrollo </a:t>
            </a:r>
            <a:r>
              <a:rPr i="1" lang="en-GB" sz="2600">
                <a:latin typeface="Anton"/>
                <a:ea typeface="Anton"/>
                <a:cs typeface="Anton"/>
                <a:sym typeface="Anton"/>
              </a:rPr>
              <a:t>Á</a:t>
            </a:r>
            <a:r>
              <a:rPr b="0" i="1" lang="en-GB" sz="2600" u="none" cap="none" strike="noStrike">
                <a:solidFill>
                  <a:srgbClr val="000000"/>
                </a:solidFill>
                <a:latin typeface="Anton"/>
                <a:ea typeface="Anton"/>
                <a:cs typeface="Anton"/>
                <a:sym typeface="Anton"/>
              </a:rPr>
              <a:t>gil</a:t>
            </a:r>
            <a:endParaRPr b="0" i="1" sz="2600" u="none" cap="none" strike="noStrike">
              <a:solidFill>
                <a:srgbClr val="000000"/>
              </a:solidFill>
              <a:latin typeface="Anton"/>
              <a:ea typeface="Anton"/>
              <a:cs typeface="Anton"/>
              <a:sym typeface="Anton"/>
            </a:endParaRPr>
          </a:p>
        </p:txBody>
      </p:sp>
      <p:pic>
        <p:nvPicPr>
          <p:cNvPr id="367" name="Google Shape;367;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68" name="Google Shape;368;p46"/>
          <p:cNvSpPr/>
          <p:nvPr/>
        </p:nvSpPr>
        <p:spPr>
          <a:xfrm>
            <a:off x="1249130" y="1168097"/>
            <a:ext cx="2519700" cy="25197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6"/>
          <p:cNvSpPr/>
          <p:nvPr/>
        </p:nvSpPr>
        <p:spPr>
          <a:xfrm>
            <a:off x="689193" y="1880548"/>
            <a:ext cx="1118700" cy="1118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000000"/>
                </a:solidFill>
                <a:latin typeface="Raleway"/>
                <a:ea typeface="Raleway"/>
                <a:cs typeface="Raleway"/>
                <a:sym typeface="Raleway"/>
              </a:rPr>
              <a:t>ANALIZAR</a:t>
            </a:r>
            <a:endParaRPr b="1" i="0" sz="900" u="none" cap="none" strike="noStrike">
              <a:solidFill>
                <a:srgbClr val="000000"/>
              </a:solidFill>
              <a:latin typeface="Raleway"/>
              <a:ea typeface="Raleway"/>
              <a:cs typeface="Raleway"/>
              <a:sym typeface="Raleway"/>
            </a:endParaRPr>
          </a:p>
        </p:txBody>
      </p:sp>
      <p:sp>
        <p:nvSpPr>
          <p:cNvPr id="370" name="Google Shape;370;p46"/>
          <p:cNvSpPr/>
          <p:nvPr/>
        </p:nvSpPr>
        <p:spPr>
          <a:xfrm>
            <a:off x="2875698" y="1044325"/>
            <a:ext cx="1118700" cy="1118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900">
                <a:latin typeface="Raleway"/>
                <a:ea typeface="Raleway"/>
                <a:cs typeface="Raleway"/>
                <a:sym typeface="Raleway"/>
              </a:rPr>
              <a:t>DISEÑAR</a:t>
            </a:r>
            <a:endParaRPr b="1" i="0" sz="900" u="none" cap="none" strike="noStrike">
              <a:solidFill>
                <a:srgbClr val="000000"/>
              </a:solidFill>
              <a:latin typeface="Raleway"/>
              <a:ea typeface="Raleway"/>
              <a:cs typeface="Raleway"/>
              <a:sym typeface="Raleway"/>
            </a:endParaRPr>
          </a:p>
        </p:txBody>
      </p:sp>
      <p:sp>
        <p:nvSpPr>
          <p:cNvPr id="371" name="Google Shape;371;p46"/>
          <p:cNvSpPr/>
          <p:nvPr/>
        </p:nvSpPr>
        <p:spPr>
          <a:xfrm>
            <a:off x="2541007" y="2881638"/>
            <a:ext cx="1118700" cy="11187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900" u="none" cap="none" strike="noStrike">
                <a:solidFill>
                  <a:srgbClr val="3DFFBC"/>
                </a:solidFill>
                <a:latin typeface="Raleway"/>
                <a:ea typeface="Raleway"/>
                <a:cs typeface="Raleway"/>
                <a:sym typeface="Raleway"/>
              </a:rPr>
              <a:t>VALIDAR</a:t>
            </a:r>
            <a:endParaRPr b="1" i="0" sz="900" u="none" cap="none" strike="noStrike">
              <a:solidFill>
                <a:srgbClr val="3DFFBC"/>
              </a:solidFill>
              <a:latin typeface="Raleway"/>
              <a:ea typeface="Raleway"/>
              <a:cs typeface="Raleway"/>
              <a:sym typeface="Raleway"/>
            </a:endParaRPr>
          </a:p>
        </p:txBody>
      </p:sp>
      <p:sp>
        <p:nvSpPr>
          <p:cNvPr id="372" name="Google Shape;372;p46"/>
          <p:cNvSpPr txBox="1"/>
          <p:nvPr/>
        </p:nvSpPr>
        <p:spPr>
          <a:xfrm>
            <a:off x="1647575" y="1998150"/>
            <a:ext cx="1722600" cy="883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434343"/>
                </a:solidFill>
                <a:latin typeface="Raleway"/>
                <a:ea typeface="Raleway"/>
                <a:cs typeface="Raleway"/>
                <a:sym typeface="Raleway"/>
              </a:rPr>
              <a:t>Objetivos del Negocio</a:t>
            </a:r>
            <a:endParaRPr b="1" i="0" sz="1200" u="none" cap="none" strike="noStrike">
              <a:solidFill>
                <a:srgbClr val="434343"/>
              </a:solidFill>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434343"/>
                </a:solidFill>
                <a:latin typeface="Raleway"/>
                <a:ea typeface="Raleway"/>
                <a:cs typeface="Raleway"/>
                <a:sym typeface="Raleway"/>
              </a:rPr>
              <a:t>y Objetivos del Usuario</a:t>
            </a:r>
            <a:endParaRPr b="1" i="0" sz="1200" u="none" cap="none" strike="noStrike">
              <a:solidFill>
                <a:srgbClr val="434343"/>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7"/>
          <p:cNvSpPr txBox="1"/>
          <p:nvPr/>
        </p:nvSpPr>
        <p:spPr>
          <a:xfrm>
            <a:off x="4973875" y="1790025"/>
            <a:ext cx="3728700" cy="1674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1800" u="none" cap="none" strike="noStrike">
                <a:solidFill>
                  <a:schemeClr val="dk1"/>
                </a:solidFill>
                <a:highlight>
                  <a:srgbClr val="FFFFFF"/>
                </a:highlight>
                <a:latin typeface="Helvetica Neue Light"/>
                <a:ea typeface="Helvetica Neue Light"/>
                <a:cs typeface="Helvetica Neue Light"/>
                <a:sym typeface="Helvetica Neue Light"/>
              </a:rPr>
              <a:t>De esta manera puede ejecutarse una</a:t>
            </a:r>
            <a:r>
              <a:rPr i="0" lang="en-GB" sz="1800" u="none" cap="none" strike="noStrike">
                <a:solidFill>
                  <a:schemeClr val="dk1"/>
                </a:solidFill>
                <a:highlight>
                  <a:srgbClr val="FFFFFF"/>
                </a:highlight>
                <a:latin typeface="Helvetica Neue"/>
                <a:ea typeface="Helvetica Neue"/>
                <a:cs typeface="Helvetica Neue"/>
                <a:sym typeface="Helvetica Neue"/>
              </a:rPr>
              <a:t> </a:t>
            </a:r>
            <a:r>
              <a:rPr b="1" i="0" lang="en-GB" sz="1800" u="none" cap="none" strike="noStrike">
                <a:solidFill>
                  <a:schemeClr val="dk1"/>
                </a:solidFill>
                <a:highlight>
                  <a:srgbClr val="FFFFFF"/>
                </a:highlight>
                <a:latin typeface="Helvetica Neue"/>
                <a:ea typeface="Helvetica Neue"/>
                <a:cs typeface="Helvetica Neue"/>
                <a:sym typeface="Helvetica Neue"/>
              </a:rPr>
              <a:t>prueba de usabilidad </a:t>
            </a:r>
            <a:r>
              <a:rPr i="0" lang="en-GB" sz="1800" u="none" cap="none" strike="noStrike">
                <a:solidFill>
                  <a:schemeClr val="dk1"/>
                </a:solidFill>
                <a:highlight>
                  <a:srgbClr val="FFFFFF"/>
                </a:highlight>
                <a:latin typeface="Helvetica Neue Light"/>
                <a:ea typeface="Helvetica Neue Light"/>
                <a:cs typeface="Helvetica Neue Light"/>
                <a:sym typeface="Helvetica Neue Light"/>
              </a:rPr>
              <a:t>cada vez que se lo necesite para ir validando el avance y, con ello, ir disminuyendo el riesgo del producto final.</a:t>
            </a:r>
            <a:endParaRPr i="0" sz="1800" u="none" cap="none" strike="noStrike">
              <a:solidFill>
                <a:srgbClr val="000000"/>
              </a:solidFill>
              <a:latin typeface="Helvetica Neue Light"/>
              <a:ea typeface="Helvetica Neue Light"/>
              <a:cs typeface="Helvetica Neue Light"/>
              <a:sym typeface="Helvetica Neue Light"/>
            </a:endParaRPr>
          </a:p>
        </p:txBody>
      </p:sp>
      <p:sp>
        <p:nvSpPr>
          <p:cNvPr id="378" name="Google Shape;378;p47"/>
          <p:cNvSpPr txBox="1"/>
          <p:nvPr/>
        </p:nvSpPr>
        <p:spPr>
          <a:xfrm>
            <a:off x="4973875" y="800925"/>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Desarrollo </a:t>
            </a:r>
            <a:r>
              <a:rPr i="1" lang="en-GB" sz="2600">
                <a:latin typeface="Anton"/>
                <a:ea typeface="Anton"/>
                <a:cs typeface="Anton"/>
                <a:sym typeface="Anton"/>
              </a:rPr>
              <a:t>Á</a:t>
            </a:r>
            <a:r>
              <a:rPr b="0" i="1" lang="en-GB" sz="2600" u="none" cap="none" strike="noStrike">
                <a:solidFill>
                  <a:srgbClr val="000000"/>
                </a:solidFill>
                <a:latin typeface="Anton"/>
                <a:ea typeface="Anton"/>
                <a:cs typeface="Anton"/>
                <a:sym typeface="Anton"/>
              </a:rPr>
              <a:t>gil</a:t>
            </a:r>
            <a:endParaRPr b="0" i="1" sz="2600" u="none" cap="none" strike="noStrike">
              <a:solidFill>
                <a:srgbClr val="000000"/>
              </a:solidFill>
              <a:latin typeface="Anton"/>
              <a:ea typeface="Anton"/>
              <a:cs typeface="Anton"/>
              <a:sym typeface="Anton"/>
            </a:endParaRPr>
          </a:p>
        </p:txBody>
      </p:sp>
      <p:pic>
        <p:nvPicPr>
          <p:cNvPr id="379" name="Google Shape;379;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cxnSp>
        <p:nvCxnSpPr>
          <p:cNvPr id="380" name="Google Shape;380;p47"/>
          <p:cNvCxnSpPr/>
          <p:nvPr/>
        </p:nvCxnSpPr>
        <p:spPr>
          <a:xfrm>
            <a:off x="1634400" y="1560250"/>
            <a:ext cx="0" cy="2571900"/>
          </a:xfrm>
          <a:prstGeom prst="straightConnector1">
            <a:avLst/>
          </a:prstGeom>
          <a:noFill/>
          <a:ln cap="flat" cmpd="sng" w="9525">
            <a:solidFill>
              <a:schemeClr val="dk2"/>
            </a:solidFill>
            <a:prstDash val="solid"/>
            <a:round/>
            <a:headEnd len="med" w="med" type="none"/>
            <a:tailEnd len="med" w="med" type="none"/>
          </a:ln>
        </p:spPr>
      </p:cxnSp>
      <p:cxnSp>
        <p:nvCxnSpPr>
          <p:cNvPr id="381" name="Google Shape;381;p47"/>
          <p:cNvCxnSpPr/>
          <p:nvPr/>
        </p:nvCxnSpPr>
        <p:spPr>
          <a:xfrm>
            <a:off x="2123850" y="1560250"/>
            <a:ext cx="0" cy="2571900"/>
          </a:xfrm>
          <a:prstGeom prst="straightConnector1">
            <a:avLst/>
          </a:prstGeom>
          <a:noFill/>
          <a:ln cap="flat" cmpd="sng" w="9525">
            <a:solidFill>
              <a:schemeClr val="dk2"/>
            </a:solidFill>
            <a:prstDash val="solid"/>
            <a:round/>
            <a:headEnd len="med" w="med" type="none"/>
            <a:tailEnd len="med" w="med" type="none"/>
          </a:ln>
        </p:spPr>
      </p:cxnSp>
      <p:cxnSp>
        <p:nvCxnSpPr>
          <p:cNvPr id="382" name="Google Shape;382;p47"/>
          <p:cNvCxnSpPr/>
          <p:nvPr/>
        </p:nvCxnSpPr>
        <p:spPr>
          <a:xfrm>
            <a:off x="2622175" y="1560250"/>
            <a:ext cx="0" cy="2571900"/>
          </a:xfrm>
          <a:prstGeom prst="straightConnector1">
            <a:avLst/>
          </a:prstGeom>
          <a:noFill/>
          <a:ln cap="flat" cmpd="sng" w="38100">
            <a:solidFill>
              <a:schemeClr val="dk2"/>
            </a:solidFill>
            <a:prstDash val="solid"/>
            <a:round/>
            <a:headEnd len="med" w="med" type="none"/>
            <a:tailEnd len="med" w="med" type="none"/>
          </a:ln>
        </p:spPr>
      </p:cxnSp>
      <p:cxnSp>
        <p:nvCxnSpPr>
          <p:cNvPr id="383" name="Google Shape;383;p47"/>
          <p:cNvCxnSpPr/>
          <p:nvPr/>
        </p:nvCxnSpPr>
        <p:spPr>
          <a:xfrm>
            <a:off x="3627750" y="1560250"/>
            <a:ext cx="0" cy="2571900"/>
          </a:xfrm>
          <a:prstGeom prst="straightConnector1">
            <a:avLst/>
          </a:prstGeom>
          <a:noFill/>
          <a:ln cap="flat" cmpd="sng" w="38100">
            <a:solidFill>
              <a:schemeClr val="dk2"/>
            </a:solidFill>
            <a:prstDash val="solid"/>
            <a:round/>
            <a:headEnd len="med" w="med" type="none"/>
            <a:tailEnd len="med" w="med" type="none"/>
          </a:ln>
        </p:spPr>
      </p:cxnSp>
      <p:cxnSp>
        <p:nvCxnSpPr>
          <p:cNvPr id="384" name="Google Shape;384;p47"/>
          <p:cNvCxnSpPr/>
          <p:nvPr/>
        </p:nvCxnSpPr>
        <p:spPr>
          <a:xfrm>
            <a:off x="3120500" y="1560250"/>
            <a:ext cx="0" cy="25719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47"/>
          <p:cNvCxnSpPr/>
          <p:nvPr/>
        </p:nvCxnSpPr>
        <p:spPr>
          <a:xfrm>
            <a:off x="4126075" y="1560250"/>
            <a:ext cx="0" cy="2571900"/>
          </a:xfrm>
          <a:prstGeom prst="straightConnector1">
            <a:avLst/>
          </a:prstGeom>
          <a:noFill/>
          <a:ln cap="flat" cmpd="sng" w="9525">
            <a:solidFill>
              <a:schemeClr val="dk2"/>
            </a:solidFill>
            <a:prstDash val="solid"/>
            <a:round/>
            <a:headEnd len="med" w="med" type="none"/>
            <a:tailEnd len="med" w="med" type="none"/>
          </a:ln>
        </p:spPr>
      </p:cxnSp>
      <p:cxnSp>
        <p:nvCxnSpPr>
          <p:cNvPr id="386" name="Google Shape;386;p47"/>
          <p:cNvCxnSpPr/>
          <p:nvPr/>
        </p:nvCxnSpPr>
        <p:spPr>
          <a:xfrm>
            <a:off x="1358550" y="3402300"/>
            <a:ext cx="3070200" cy="0"/>
          </a:xfrm>
          <a:prstGeom prst="straightConnector1">
            <a:avLst/>
          </a:prstGeom>
          <a:noFill/>
          <a:ln cap="flat" cmpd="sng" w="19050">
            <a:solidFill>
              <a:schemeClr val="dk2"/>
            </a:solidFill>
            <a:prstDash val="dot"/>
            <a:round/>
            <a:headEnd len="med" w="med" type="none"/>
            <a:tailEnd len="med" w="med" type="none"/>
          </a:ln>
        </p:spPr>
      </p:cxnSp>
      <p:pic>
        <p:nvPicPr>
          <p:cNvPr id="387" name="Google Shape;387;p47"/>
          <p:cNvPicPr preferRelativeResize="0"/>
          <p:nvPr/>
        </p:nvPicPr>
        <p:blipFill>
          <a:blip r:embed="rId4">
            <a:alphaModFix/>
          </a:blip>
          <a:stretch>
            <a:fillRect/>
          </a:stretch>
        </p:blipFill>
        <p:spPr>
          <a:xfrm>
            <a:off x="2404277" y="519439"/>
            <a:ext cx="435793" cy="435793"/>
          </a:xfrm>
          <a:prstGeom prst="rect">
            <a:avLst/>
          </a:prstGeom>
          <a:noFill/>
          <a:ln>
            <a:noFill/>
          </a:ln>
        </p:spPr>
      </p:pic>
      <p:pic>
        <p:nvPicPr>
          <p:cNvPr id="388" name="Google Shape;388;p47"/>
          <p:cNvPicPr preferRelativeResize="0"/>
          <p:nvPr/>
        </p:nvPicPr>
        <p:blipFill>
          <a:blip r:embed="rId4">
            <a:alphaModFix/>
          </a:blip>
          <a:stretch>
            <a:fillRect/>
          </a:stretch>
        </p:blipFill>
        <p:spPr>
          <a:xfrm>
            <a:off x="3409852" y="519439"/>
            <a:ext cx="435793" cy="435793"/>
          </a:xfrm>
          <a:prstGeom prst="rect">
            <a:avLst/>
          </a:prstGeom>
          <a:noFill/>
          <a:ln>
            <a:noFill/>
          </a:ln>
        </p:spPr>
      </p:pic>
      <p:sp>
        <p:nvSpPr>
          <p:cNvPr id="389" name="Google Shape;389;p47"/>
          <p:cNvSpPr txBox="1"/>
          <p:nvPr/>
        </p:nvSpPr>
        <p:spPr>
          <a:xfrm>
            <a:off x="2091802" y="955225"/>
            <a:ext cx="9843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sz="1000">
                <a:solidFill>
                  <a:srgbClr val="222222"/>
                </a:solidFill>
                <a:latin typeface="Didact Gothic"/>
                <a:ea typeface="Didact Gothic"/>
                <a:cs typeface="Didact Gothic"/>
                <a:sym typeface="Didact Gothic"/>
              </a:rPr>
              <a:t>1ra Prueba con usuarios</a:t>
            </a:r>
            <a:endParaRPr b="1" i="0" sz="1000" u="none" cap="none" strike="noStrike">
              <a:solidFill>
                <a:srgbClr val="222222"/>
              </a:solidFill>
              <a:latin typeface="Didact Gothic"/>
              <a:ea typeface="Didact Gothic"/>
              <a:cs typeface="Didact Gothic"/>
              <a:sym typeface="Didact Gothic"/>
            </a:endParaRPr>
          </a:p>
        </p:txBody>
      </p:sp>
      <p:sp>
        <p:nvSpPr>
          <p:cNvPr id="390" name="Google Shape;390;p47"/>
          <p:cNvSpPr txBox="1"/>
          <p:nvPr/>
        </p:nvSpPr>
        <p:spPr>
          <a:xfrm>
            <a:off x="3135602" y="955225"/>
            <a:ext cx="9843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sz="1000">
                <a:solidFill>
                  <a:srgbClr val="222222"/>
                </a:solidFill>
                <a:latin typeface="Didact Gothic"/>
                <a:ea typeface="Didact Gothic"/>
                <a:cs typeface="Didact Gothic"/>
                <a:sym typeface="Didact Gothic"/>
              </a:rPr>
              <a:t>2da Prueba con usuarios</a:t>
            </a:r>
            <a:endParaRPr b="1" i="0" sz="1000" u="none" cap="none" strike="noStrike">
              <a:solidFill>
                <a:srgbClr val="222222"/>
              </a:solidFill>
              <a:latin typeface="Didact Gothic"/>
              <a:ea typeface="Didact Gothic"/>
              <a:cs typeface="Didact Gothic"/>
              <a:sym typeface="Didact Gothic"/>
            </a:endParaRPr>
          </a:p>
        </p:txBody>
      </p:sp>
      <p:sp>
        <p:nvSpPr>
          <p:cNvPr id="391" name="Google Shape;391;p47"/>
          <p:cNvSpPr txBox="1"/>
          <p:nvPr/>
        </p:nvSpPr>
        <p:spPr>
          <a:xfrm>
            <a:off x="1507201" y="4194375"/>
            <a:ext cx="2544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sz="1000">
                <a:solidFill>
                  <a:srgbClr val="222222"/>
                </a:solidFill>
                <a:latin typeface="Didact Gothic"/>
                <a:ea typeface="Didact Gothic"/>
                <a:cs typeface="Didact Gothic"/>
                <a:sym typeface="Didact Gothic"/>
              </a:rPr>
              <a:t>1</a:t>
            </a:r>
            <a:endParaRPr b="1" i="0" sz="1000" u="none" cap="none" strike="noStrike">
              <a:solidFill>
                <a:srgbClr val="222222"/>
              </a:solidFill>
              <a:latin typeface="Didact Gothic"/>
              <a:ea typeface="Didact Gothic"/>
              <a:cs typeface="Didact Gothic"/>
              <a:sym typeface="Didact Gothic"/>
            </a:endParaRPr>
          </a:p>
        </p:txBody>
      </p:sp>
      <p:sp>
        <p:nvSpPr>
          <p:cNvPr id="392" name="Google Shape;392;p47"/>
          <p:cNvSpPr txBox="1"/>
          <p:nvPr/>
        </p:nvSpPr>
        <p:spPr>
          <a:xfrm>
            <a:off x="1996651" y="4194375"/>
            <a:ext cx="2544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sz="1000">
                <a:solidFill>
                  <a:srgbClr val="222222"/>
                </a:solidFill>
                <a:latin typeface="Didact Gothic"/>
                <a:ea typeface="Didact Gothic"/>
                <a:cs typeface="Didact Gothic"/>
                <a:sym typeface="Didact Gothic"/>
              </a:rPr>
              <a:t>2</a:t>
            </a:r>
            <a:endParaRPr b="1" i="0" sz="1000" u="none" cap="none" strike="noStrike">
              <a:solidFill>
                <a:srgbClr val="222222"/>
              </a:solidFill>
              <a:latin typeface="Didact Gothic"/>
              <a:ea typeface="Didact Gothic"/>
              <a:cs typeface="Didact Gothic"/>
              <a:sym typeface="Didact Gothic"/>
            </a:endParaRPr>
          </a:p>
        </p:txBody>
      </p:sp>
      <p:sp>
        <p:nvSpPr>
          <p:cNvPr id="393" name="Google Shape;393;p47"/>
          <p:cNvSpPr txBox="1"/>
          <p:nvPr/>
        </p:nvSpPr>
        <p:spPr>
          <a:xfrm>
            <a:off x="2486101" y="4194375"/>
            <a:ext cx="2544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sz="1000">
                <a:solidFill>
                  <a:srgbClr val="222222"/>
                </a:solidFill>
                <a:latin typeface="Didact Gothic"/>
                <a:ea typeface="Didact Gothic"/>
                <a:cs typeface="Didact Gothic"/>
                <a:sym typeface="Didact Gothic"/>
              </a:rPr>
              <a:t>3</a:t>
            </a:r>
            <a:endParaRPr b="1" i="0" sz="1000" u="none" cap="none" strike="noStrike">
              <a:solidFill>
                <a:srgbClr val="222222"/>
              </a:solidFill>
              <a:latin typeface="Didact Gothic"/>
              <a:ea typeface="Didact Gothic"/>
              <a:cs typeface="Didact Gothic"/>
              <a:sym typeface="Didact Gothic"/>
            </a:endParaRPr>
          </a:p>
        </p:txBody>
      </p:sp>
      <p:sp>
        <p:nvSpPr>
          <p:cNvPr id="394" name="Google Shape;394;p47"/>
          <p:cNvSpPr txBox="1"/>
          <p:nvPr/>
        </p:nvSpPr>
        <p:spPr>
          <a:xfrm>
            <a:off x="2975551" y="4194375"/>
            <a:ext cx="2544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sz="1000">
                <a:solidFill>
                  <a:srgbClr val="222222"/>
                </a:solidFill>
                <a:latin typeface="Didact Gothic"/>
                <a:ea typeface="Didact Gothic"/>
                <a:cs typeface="Didact Gothic"/>
                <a:sym typeface="Didact Gothic"/>
              </a:rPr>
              <a:t>4</a:t>
            </a:r>
            <a:endParaRPr b="1" i="0" sz="1000" u="none" cap="none" strike="noStrike">
              <a:solidFill>
                <a:srgbClr val="222222"/>
              </a:solidFill>
              <a:latin typeface="Didact Gothic"/>
              <a:ea typeface="Didact Gothic"/>
              <a:cs typeface="Didact Gothic"/>
              <a:sym typeface="Didact Gothic"/>
            </a:endParaRPr>
          </a:p>
        </p:txBody>
      </p:sp>
      <p:sp>
        <p:nvSpPr>
          <p:cNvPr id="395" name="Google Shape;395;p47"/>
          <p:cNvSpPr txBox="1"/>
          <p:nvPr/>
        </p:nvSpPr>
        <p:spPr>
          <a:xfrm>
            <a:off x="3465001" y="4194375"/>
            <a:ext cx="254400" cy="347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sz="1000">
                <a:solidFill>
                  <a:srgbClr val="222222"/>
                </a:solidFill>
                <a:latin typeface="Didact Gothic"/>
                <a:ea typeface="Didact Gothic"/>
                <a:cs typeface="Didact Gothic"/>
                <a:sym typeface="Didact Gothic"/>
              </a:rPr>
              <a:t>5</a:t>
            </a:r>
            <a:endParaRPr b="1" i="0" sz="1000" u="none" cap="none" strike="noStrike">
              <a:solidFill>
                <a:srgbClr val="222222"/>
              </a:solidFill>
              <a:latin typeface="Didact Gothic"/>
              <a:ea typeface="Didact Gothic"/>
              <a:cs typeface="Didact Gothic"/>
              <a:sym typeface="Didact Gothic"/>
            </a:endParaRPr>
          </a:p>
        </p:txBody>
      </p:sp>
      <p:sp>
        <p:nvSpPr>
          <p:cNvPr id="396" name="Google Shape;396;p47"/>
          <p:cNvSpPr txBox="1"/>
          <p:nvPr/>
        </p:nvSpPr>
        <p:spPr>
          <a:xfrm>
            <a:off x="-212858" y="4055950"/>
            <a:ext cx="1571400" cy="34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lang="en-GB">
                <a:solidFill>
                  <a:srgbClr val="222222"/>
                </a:solidFill>
                <a:latin typeface="Raleway"/>
                <a:ea typeface="Raleway"/>
                <a:cs typeface="Raleway"/>
                <a:sym typeface="Raleway"/>
              </a:rPr>
              <a:t>Semanas</a:t>
            </a:r>
            <a:endParaRPr b="1" i="0" sz="1400" u="none" cap="none" strike="noStrike">
              <a:solidFill>
                <a:srgbClr val="222222"/>
              </a:solidFill>
              <a:latin typeface="Raleway"/>
              <a:ea typeface="Raleway"/>
              <a:cs typeface="Raleway"/>
              <a:sym typeface="Raleway"/>
            </a:endParaRPr>
          </a:p>
        </p:txBody>
      </p:sp>
      <p:sp>
        <p:nvSpPr>
          <p:cNvPr id="397" name="Google Shape;397;p47"/>
          <p:cNvSpPr txBox="1"/>
          <p:nvPr/>
        </p:nvSpPr>
        <p:spPr>
          <a:xfrm>
            <a:off x="-212858" y="3196650"/>
            <a:ext cx="1571400" cy="3477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lang="en-GB" sz="1000">
                <a:solidFill>
                  <a:srgbClr val="222222"/>
                </a:solidFill>
                <a:latin typeface="Raleway"/>
                <a:ea typeface="Raleway"/>
                <a:cs typeface="Raleway"/>
                <a:sym typeface="Raleway"/>
              </a:rPr>
              <a:t>Riesgo</a:t>
            </a:r>
            <a:endParaRPr b="1" i="0" sz="1000" u="none" cap="none" strike="noStrike">
              <a:solidFill>
                <a:srgbClr val="222222"/>
              </a:solidFill>
              <a:latin typeface="Raleway"/>
              <a:ea typeface="Raleway"/>
              <a:cs typeface="Raleway"/>
              <a:sym typeface="Raleway"/>
            </a:endParaRPr>
          </a:p>
        </p:txBody>
      </p:sp>
      <p:sp>
        <p:nvSpPr>
          <p:cNvPr id="398" name="Google Shape;398;p47"/>
          <p:cNvSpPr/>
          <p:nvPr/>
        </p:nvSpPr>
        <p:spPr>
          <a:xfrm>
            <a:off x="1878540" y="1732310"/>
            <a:ext cx="565800" cy="5658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47"/>
          <p:cNvSpPr/>
          <p:nvPr/>
        </p:nvSpPr>
        <p:spPr>
          <a:xfrm>
            <a:off x="1752799" y="1892302"/>
            <a:ext cx="251100" cy="251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900">
                <a:latin typeface="Raleway"/>
                <a:ea typeface="Raleway"/>
                <a:cs typeface="Raleway"/>
                <a:sym typeface="Raleway"/>
              </a:rPr>
              <a:t>A</a:t>
            </a:r>
            <a:endParaRPr b="1" i="0" sz="900" u="none" cap="none" strike="noStrike">
              <a:solidFill>
                <a:srgbClr val="000000"/>
              </a:solidFill>
              <a:latin typeface="Raleway"/>
              <a:ea typeface="Raleway"/>
              <a:cs typeface="Raleway"/>
              <a:sym typeface="Raleway"/>
            </a:endParaRPr>
          </a:p>
        </p:txBody>
      </p:sp>
      <p:sp>
        <p:nvSpPr>
          <p:cNvPr id="400" name="Google Shape;400;p47"/>
          <p:cNvSpPr/>
          <p:nvPr/>
        </p:nvSpPr>
        <p:spPr>
          <a:xfrm>
            <a:off x="2243805" y="1704516"/>
            <a:ext cx="251100" cy="251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900">
                <a:latin typeface="Raleway"/>
                <a:ea typeface="Raleway"/>
                <a:cs typeface="Raleway"/>
                <a:sym typeface="Raleway"/>
              </a:rPr>
              <a:t>D</a:t>
            </a:r>
            <a:endParaRPr b="1" i="0" sz="900" u="none" cap="none" strike="noStrike">
              <a:solidFill>
                <a:srgbClr val="000000"/>
              </a:solidFill>
              <a:latin typeface="Raleway"/>
              <a:ea typeface="Raleway"/>
              <a:cs typeface="Raleway"/>
              <a:sym typeface="Raleway"/>
            </a:endParaRPr>
          </a:p>
        </p:txBody>
      </p:sp>
      <p:sp>
        <p:nvSpPr>
          <p:cNvPr id="401" name="Google Shape;401;p47"/>
          <p:cNvSpPr/>
          <p:nvPr/>
        </p:nvSpPr>
        <p:spPr>
          <a:xfrm>
            <a:off x="2168646" y="2117111"/>
            <a:ext cx="251100" cy="2511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900">
                <a:solidFill>
                  <a:srgbClr val="3DFFBC"/>
                </a:solidFill>
                <a:latin typeface="Raleway"/>
                <a:ea typeface="Raleway"/>
                <a:cs typeface="Raleway"/>
                <a:sym typeface="Raleway"/>
              </a:rPr>
              <a:t>V</a:t>
            </a:r>
            <a:endParaRPr b="1" i="0" sz="900" u="none" cap="none" strike="noStrike">
              <a:solidFill>
                <a:srgbClr val="3DFFBC"/>
              </a:solidFill>
              <a:latin typeface="Raleway"/>
              <a:ea typeface="Raleway"/>
              <a:cs typeface="Raleway"/>
              <a:sym typeface="Raleway"/>
            </a:endParaRPr>
          </a:p>
        </p:txBody>
      </p:sp>
      <p:sp>
        <p:nvSpPr>
          <p:cNvPr id="402" name="Google Shape;402;p47"/>
          <p:cNvSpPr/>
          <p:nvPr/>
        </p:nvSpPr>
        <p:spPr>
          <a:xfrm>
            <a:off x="2376865" y="2657785"/>
            <a:ext cx="565800" cy="5658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47"/>
          <p:cNvSpPr/>
          <p:nvPr/>
        </p:nvSpPr>
        <p:spPr>
          <a:xfrm>
            <a:off x="2251124" y="2817777"/>
            <a:ext cx="251100" cy="251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900">
                <a:latin typeface="Raleway"/>
                <a:ea typeface="Raleway"/>
                <a:cs typeface="Raleway"/>
                <a:sym typeface="Raleway"/>
              </a:rPr>
              <a:t>A</a:t>
            </a:r>
            <a:endParaRPr b="1" i="0" sz="900" u="none" cap="none" strike="noStrike">
              <a:solidFill>
                <a:srgbClr val="000000"/>
              </a:solidFill>
              <a:latin typeface="Raleway"/>
              <a:ea typeface="Raleway"/>
              <a:cs typeface="Raleway"/>
              <a:sym typeface="Raleway"/>
            </a:endParaRPr>
          </a:p>
        </p:txBody>
      </p:sp>
      <p:sp>
        <p:nvSpPr>
          <p:cNvPr id="404" name="Google Shape;404;p47"/>
          <p:cNvSpPr/>
          <p:nvPr/>
        </p:nvSpPr>
        <p:spPr>
          <a:xfrm>
            <a:off x="2742130" y="2629991"/>
            <a:ext cx="251100" cy="251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900">
                <a:latin typeface="Raleway"/>
                <a:ea typeface="Raleway"/>
                <a:cs typeface="Raleway"/>
                <a:sym typeface="Raleway"/>
              </a:rPr>
              <a:t>D</a:t>
            </a:r>
            <a:endParaRPr b="1" i="0" sz="900" u="none" cap="none" strike="noStrike">
              <a:solidFill>
                <a:srgbClr val="000000"/>
              </a:solidFill>
              <a:latin typeface="Raleway"/>
              <a:ea typeface="Raleway"/>
              <a:cs typeface="Raleway"/>
              <a:sym typeface="Raleway"/>
            </a:endParaRPr>
          </a:p>
        </p:txBody>
      </p:sp>
      <p:sp>
        <p:nvSpPr>
          <p:cNvPr id="405" name="Google Shape;405;p47"/>
          <p:cNvSpPr/>
          <p:nvPr/>
        </p:nvSpPr>
        <p:spPr>
          <a:xfrm>
            <a:off x="2666971" y="3042586"/>
            <a:ext cx="251100" cy="2511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900">
                <a:solidFill>
                  <a:srgbClr val="3DFFBC"/>
                </a:solidFill>
                <a:latin typeface="Raleway"/>
                <a:ea typeface="Raleway"/>
                <a:cs typeface="Raleway"/>
                <a:sym typeface="Raleway"/>
              </a:rPr>
              <a:t>V</a:t>
            </a:r>
            <a:endParaRPr b="1" i="0" sz="900" u="none" cap="none" strike="noStrike">
              <a:solidFill>
                <a:srgbClr val="3DFFBC"/>
              </a:solidFill>
              <a:latin typeface="Raleway"/>
              <a:ea typeface="Raleway"/>
              <a:cs typeface="Raleway"/>
              <a:sym typeface="Raleway"/>
            </a:endParaRPr>
          </a:p>
        </p:txBody>
      </p:sp>
      <p:sp>
        <p:nvSpPr>
          <p:cNvPr id="406" name="Google Shape;406;p47"/>
          <p:cNvSpPr/>
          <p:nvPr/>
        </p:nvSpPr>
        <p:spPr>
          <a:xfrm>
            <a:off x="3377978" y="2657785"/>
            <a:ext cx="565800" cy="565800"/>
          </a:xfrm>
          <a:prstGeom prst="ellipse">
            <a:avLst/>
          </a:prstGeom>
          <a:no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7"/>
          <p:cNvSpPr/>
          <p:nvPr/>
        </p:nvSpPr>
        <p:spPr>
          <a:xfrm>
            <a:off x="3252237" y="2817777"/>
            <a:ext cx="251100" cy="251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900">
                <a:latin typeface="Raleway"/>
                <a:ea typeface="Raleway"/>
                <a:cs typeface="Raleway"/>
                <a:sym typeface="Raleway"/>
              </a:rPr>
              <a:t>A</a:t>
            </a:r>
            <a:endParaRPr b="1" i="0" sz="900" u="none" cap="none" strike="noStrike">
              <a:solidFill>
                <a:srgbClr val="000000"/>
              </a:solidFill>
              <a:latin typeface="Raleway"/>
              <a:ea typeface="Raleway"/>
              <a:cs typeface="Raleway"/>
              <a:sym typeface="Raleway"/>
            </a:endParaRPr>
          </a:p>
        </p:txBody>
      </p:sp>
      <p:sp>
        <p:nvSpPr>
          <p:cNvPr id="408" name="Google Shape;408;p47"/>
          <p:cNvSpPr/>
          <p:nvPr/>
        </p:nvSpPr>
        <p:spPr>
          <a:xfrm>
            <a:off x="3743243" y="2629991"/>
            <a:ext cx="251100" cy="2511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1" lang="en-GB" sz="900">
                <a:latin typeface="Raleway"/>
                <a:ea typeface="Raleway"/>
                <a:cs typeface="Raleway"/>
                <a:sym typeface="Raleway"/>
              </a:rPr>
              <a:t>D</a:t>
            </a:r>
            <a:endParaRPr b="1" i="0" sz="900" u="none" cap="none" strike="noStrike">
              <a:solidFill>
                <a:srgbClr val="000000"/>
              </a:solidFill>
              <a:latin typeface="Raleway"/>
              <a:ea typeface="Raleway"/>
              <a:cs typeface="Raleway"/>
              <a:sym typeface="Raleway"/>
            </a:endParaRPr>
          </a:p>
        </p:txBody>
      </p:sp>
      <p:sp>
        <p:nvSpPr>
          <p:cNvPr id="409" name="Google Shape;409;p47"/>
          <p:cNvSpPr/>
          <p:nvPr/>
        </p:nvSpPr>
        <p:spPr>
          <a:xfrm>
            <a:off x="3668084" y="3042586"/>
            <a:ext cx="251100" cy="2511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900">
                <a:solidFill>
                  <a:srgbClr val="3DFFBC"/>
                </a:solidFill>
                <a:latin typeface="Raleway"/>
                <a:ea typeface="Raleway"/>
                <a:cs typeface="Raleway"/>
                <a:sym typeface="Raleway"/>
              </a:rPr>
              <a:t>V</a:t>
            </a:r>
            <a:endParaRPr b="1" i="0" sz="900" u="none" cap="none" strike="noStrike">
              <a:solidFill>
                <a:srgbClr val="3DFFBC"/>
              </a:solidFill>
              <a:latin typeface="Raleway"/>
              <a:ea typeface="Raleway"/>
              <a:cs typeface="Raleway"/>
              <a:sym typeface="Raleway"/>
            </a:endParaRPr>
          </a:p>
        </p:txBody>
      </p:sp>
      <p:cxnSp>
        <p:nvCxnSpPr>
          <p:cNvPr id="410" name="Google Shape;410;p47"/>
          <p:cNvCxnSpPr/>
          <p:nvPr/>
        </p:nvCxnSpPr>
        <p:spPr>
          <a:xfrm flipH="1">
            <a:off x="1636801" y="3420075"/>
            <a:ext cx="1012200" cy="681900"/>
          </a:xfrm>
          <a:prstGeom prst="straightConnector1">
            <a:avLst/>
          </a:prstGeom>
          <a:noFill/>
          <a:ln cap="flat" cmpd="sng" w="38100">
            <a:solidFill>
              <a:srgbClr val="3DFFBC"/>
            </a:solidFill>
            <a:prstDash val="solid"/>
            <a:round/>
            <a:headEnd len="med" w="med" type="none"/>
            <a:tailEnd len="med" w="med" type="none"/>
          </a:ln>
        </p:spPr>
      </p:cxnSp>
      <p:cxnSp>
        <p:nvCxnSpPr>
          <p:cNvPr id="411" name="Google Shape;411;p47"/>
          <p:cNvCxnSpPr/>
          <p:nvPr/>
        </p:nvCxnSpPr>
        <p:spPr>
          <a:xfrm flipH="1">
            <a:off x="2618864" y="3420075"/>
            <a:ext cx="1012200" cy="681900"/>
          </a:xfrm>
          <a:prstGeom prst="straightConnector1">
            <a:avLst/>
          </a:prstGeom>
          <a:noFill/>
          <a:ln cap="flat" cmpd="sng" w="38100">
            <a:solidFill>
              <a:srgbClr val="3DFFBC"/>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15" name="Shape 415"/>
        <p:cNvGrpSpPr/>
        <p:nvPr/>
      </p:nvGrpSpPr>
      <p:grpSpPr>
        <a:xfrm>
          <a:off x="0" y="0"/>
          <a:ext cx="0" cy="0"/>
          <a:chOff x="0" y="0"/>
          <a:chExt cx="0" cy="0"/>
        </a:xfrm>
      </p:grpSpPr>
      <p:sp>
        <p:nvSpPr>
          <p:cNvPr id="416" name="Google Shape;416;p48"/>
          <p:cNvSpPr txBox="1"/>
          <p:nvPr/>
        </p:nvSpPr>
        <p:spPr>
          <a:xfrm>
            <a:off x="1797050" y="2077200"/>
            <a:ext cx="5550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ENTONCES...</a:t>
            </a:r>
            <a:endParaRPr i="1" sz="3600">
              <a:latin typeface="Anton"/>
              <a:ea typeface="Anton"/>
              <a:cs typeface="Anton"/>
              <a:sym typeface="Anton"/>
            </a:endParaRPr>
          </a:p>
        </p:txBody>
      </p:sp>
      <p:pic>
        <p:nvPicPr>
          <p:cNvPr id="417" name="Google Shape;417;p4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3" name="Google Shape;423;p49"/>
          <p:cNvSpPr txBox="1"/>
          <p:nvPr/>
        </p:nvSpPr>
        <p:spPr>
          <a:xfrm>
            <a:off x="326200" y="834925"/>
            <a:ext cx="2168700" cy="43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Desarrollo </a:t>
            </a:r>
            <a:r>
              <a:rPr i="1" lang="en-GB" sz="2600">
                <a:latin typeface="Anton"/>
                <a:ea typeface="Anton"/>
                <a:cs typeface="Anton"/>
                <a:sym typeface="Anton"/>
              </a:rPr>
              <a:t>Cascada</a:t>
            </a:r>
            <a:endParaRPr b="0" i="1" sz="2600" u="none" cap="none" strike="noStrike">
              <a:solidFill>
                <a:srgbClr val="000000"/>
              </a:solidFill>
              <a:latin typeface="Anton"/>
              <a:ea typeface="Anton"/>
              <a:cs typeface="Anton"/>
              <a:sym typeface="Anton"/>
            </a:endParaRPr>
          </a:p>
        </p:txBody>
      </p:sp>
      <p:sp>
        <p:nvSpPr>
          <p:cNvPr id="424" name="Google Shape;424;p49"/>
          <p:cNvSpPr txBox="1"/>
          <p:nvPr/>
        </p:nvSpPr>
        <p:spPr>
          <a:xfrm>
            <a:off x="326200" y="3230925"/>
            <a:ext cx="2168700" cy="435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Desarrollo</a:t>
            </a:r>
            <a:endParaRPr i="1" sz="2600">
              <a:latin typeface="Anton"/>
              <a:ea typeface="Anton"/>
              <a:cs typeface="Anton"/>
              <a:sym typeface="Anton"/>
            </a:endParaRPr>
          </a:p>
          <a:p>
            <a:pPr indent="0" lvl="0" marL="0" marR="0" rtl="0" algn="l">
              <a:lnSpc>
                <a:spcPct val="100000"/>
              </a:lnSpc>
              <a:spcBef>
                <a:spcPts val="0"/>
              </a:spcBef>
              <a:spcAft>
                <a:spcPts val="0"/>
              </a:spcAft>
              <a:buClr>
                <a:srgbClr val="000000"/>
              </a:buClr>
              <a:buSzPts val="2600"/>
              <a:buFont typeface="Arial"/>
              <a:buNone/>
            </a:pPr>
            <a:r>
              <a:rPr i="1" lang="en-GB" sz="2600">
                <a:latin typeface="Anton"/>
                <a:ea typeface="Anton"/>
                <a:cs typeface="Anton"/>
                <a:sym typeface="Anton"/>
              </a:rPr>
              <a:t>Á</a:t>
            </a:r>
            <a:r>
              <a:rPr b="0" i="1" lang="en-GB" sz="2600" u="none" cap="none" strike="noStrike">
                <a:solidFill>
                  <a:srgbClr val="000000"/>
                </a:solidFill>
                <a:latin typeface="Anton"/>
                <a:ea typeface="Anton"/>
                <a:cs typeface="Anton"/>
                <a:sym typeface="Anton"/>
              </a:rPr>
              <a:t>gil</a:t>
            </a:r>
            <a:endParaRPr b="0" i="1" sz="2600" u="none" cap="none" strike="noStrike">
              <a:solidFill>
                <a:srgbClr val="000000"/>
              </a:solidFill>
              <a:latin typeface="Anton"/>
              <a:ea typeface="Anton"/>
              <a:cs typeface="Anton"/>
              <a:sym typeface="Anton"/>
            </a:endParaRPr>
          </a:p>
        </p:txBody>
      </p:sp>
      <p:sp>
        <p:nvSpPr>
          <p:cNvPr id="425" name="Google Shape;425;p49"/>
          <p:cNvSpPr/>
          <p:nvPr/>
        </p:nvSpPr>
        <p:spPr>
          <a:xfrm>
            <a:off x="2109450" y="1067051"/>
            <a:ext cx="1360800" cy="421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000" u="none" cap="none" strike="noStrike">
                <a:solidFill>
                  <a:srgbClr val="000000"/>
                </a:solidFill>
                <a:latin typeface="Lato"/>
                <a:ea typeface="Lato"/>
                <a:cs typeface="Lato"/>
                <a:sym typeface="Lato"/>
              </a:rPr>
              <a:t>REQUERIMIENTOS</a:t>
            </a:r>
            <a:endParaRPr b="1" i="0" sz="1000" u="none" cap="none" strike="noStrike">
              <a:solidFill>
                <a:srgbClr val="000000"/>
              </a:solidFill>
              <a:latin typeface="Lato"/>
              <a:ea typeface="Lato"/>
              <a:cs typeface="Lato"/>
              <a:sym typeface="Lato"/>
            </a:endParaRPr>
          </a:p>
        </p:txBody>
      </p:sp>
      <p:cxnSp>
        <p:nvCxnSpPr>
          <p:cNvPr id="426" name="Google Shape;426;p49"/>
          <p:cNvCxnSpPr/>
          <p:nvPr/>
        </p:nvCxnSpPr>
        <p:spPr>
          <a:xfrm>
            <a:off x="4386675" y="1131098"/>
            <a:ext cx="322500" cy="322500"/>
          </a:xfrm>
          <a:prstGeom prst="straightConnector1">
            <a:avLst/>
          </a:prstGeom>
          <a:noFill/>
          <a:ln cap="flat" cmpd="sng" w="9525">
            <a:solidFill>
              <a:srgbClr val="666666"/>
            </a:solidFill>
            <a:prstDash val="solid"/>
            <a:round/>
            <a:headEnd len="sm" w="sm" type="none"/>
            <a:tailEnd len="med" w="med" type="triangle"/>
          </a:ln>
        </p:spPr>
      </p:cxnSp>
      <p:sp>
        <p:nvSpPr>
          <p:cNvPr id="427" name="Google Shape;427;p49"/>
          <p:cNvSpPr/>
          <p:nvPr/>
        </p:nvSpPr>
        <p:spPr>
          <a:xfrm>
            <a:off x="3540785" y="1061150"/>
            <a:ext cx="1360800" cy="421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000" u="none" cap="none" strike="noStrike">
                <a:solidFill>
                  <a:srgbClr val="000000"/>
                </a:solidFill>
                <a:latin typeface="Lato"/>
                <a:ea typeface="Lato"/>
                <a:cs typeface="Lato"/>
                <a:sym typeface="Lato"/>
              </a:rPr>
              <a:t>AN</a:t>
            </a:r>
            <a:r>
              <a:rPr b="1" lang="en-GB" sz="1000">
                <a:latin typeface="Lato"/>
                <a:ea typeface="Lato"/>
                <a:cs typeface="Lato"/>
                <a:sym typeface="Lato"/>
              </a:rPr>
              <a:t>Á</a:t>
            </a:r>
            <a:r>
              <a:rPr b="1" i="0" lang="en-GB" sz="1000" u="none" cap="none" strike="noStrike">
                <a:solidFill>
                  <a:srgbClr val="000000"/>
                </a:solidFill>
                <a:latin typeface="Lato"/>
                <a:ea typeface="Lato"/>
                <a:cs typeface="Lato"/>
                <a:sym typeface="Lato"/>
              </a:rPr>
              <a:t>LISIS</a:t>
            </a:r>
            <a:endParaRPr b="1" i="0" sz="1000" u="none" cap="none" strike="noStrike">
              <a:solidFill>
                <a:srgbClr val="000000"/>
              </a:solidFill>
              <a:latin typeface="Lato"/>
              <a:ea typeface="Lato"/>
              <a:cs typeface="Lato"/>
              <a:sym typeface="Lato"/>
            </a:endParaRPr>
          </a:p>
        </p:txBody>
      </p:sp>
      <p:sp>
        <p:nvSpPr>
          <p:cNvPr id="428" name="Google Shape;428;p49"/>
          <p:cNvSpPr/>
          <p:nvPr/>
        </p:nvSpPr>
        <p:spPr>
          <a:xfrm>
            <a:off x="4972061" y="1061185"/>
            <a:ext cx="1360800" cy="421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000" u="none" cap="none" strike="noStrike">
                <a:solidFill>
                  <a:srgbClr val="000000"/>
                </a:solidFill>
                <a:latin typeface="Lato"/>
                <a:ea typeface="Lato"/>
                <a:cs typeface="Lato"/>
                <a:sym typeface="Lato"/>
              </a:rPr>
              <a:t>DISEÑO</a:t>
            </a:r>
            <a:endParaRPr b="1" i="0" sz="1000" u="none" cap="none" strike="noStrike">
              <a:solidFill>
                <a:srgbClr val="000000"/>
              </a:solidFill>
              <a:latin typeface="Lato"/>
              <a:ea typeface="Lato"/>
              <a:cs typeface="Lato"/>
              <a:sym typeface="Lato"/>
            </a:endParaRPr>
          </a:p>
        </p:txBody>
      </p:sp>
      <p:sp>
        <p:nvSpPr>
          <p:cNvPr id="429" name="Google Shape;429;p49"/>
          <p:cNvSpPr/>
          <p:nvPr/>
        </p:nvSpPr>
        <p:spPr>
          <a:xfrm>
            <a:off x="6403328" y="1075913"/>
            <a:ext cx="1360800" cy="421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000" u="none" cap="none" strike="noStrike">
                <a:solidFill>
                  <a:srgbClr val="000000"/>
                </a:solidFill>
                <a:latin typeface="Lato"/>
                <a:ea typeface="Lato"/>
                <a:cs typeface="Lato"/>
                <a:sym typeface="Lato"/>
              </a:rPr>
              <a:t>CODIFICACIÓN</a:t>
            </a:r>
            <a:endParaRPr b="1" i="0" sz="1000" u="none" cap="none" strike="noStrike">
              <a:solidFill>
                <a:srgbClr val="000000"/>
              </a:solidFill>
              <a:latin typeface="Lato"/>
              <a:ea typeface="Lato"/>
              <a:cs typeface="Lato"/>
              <a:sym typeface="Lato"/>
            </a:endParaRPr>
          </a:p>
        </p:txBody>
      </p:sp>
      <p:cxnSp>
        <p:nvCxnSpPr>
          <p:cNvPr id="430" name="Google Shape;430;p49"/>
          <p:cNvCxnSpPr/>
          <p:nvPr/>
        </p:nvCxnSpPr>
        <p:spPr>
          <a:xfrm>
            <a:off x="3280675" y="1131100"/>
            <a:ext cx="436200" cy="0"/>
          </a:xfrm>
          <a:prstGeom prst="straightConnector1">
            <a:avLst/>
          </a:prstGeom>
          <a:noFill/>
          <a:ln cap="flat" cmpd="sng" w="9525">
            <a:solidFill>
              <a:srgbClr val="666666"/>
            </a:solidFill>
            <a:prstDash val="solid"/>
            <a:round/>
            <a:headEnd len="sm" w="sm" type="none"/>
            <a:tailEnd len="med" w="med" type="triangle"/>
          </a:ln>
        </p:spPr>
      </p:cxnSp>
      <p:cxnSp>
        <p:nvCxnSpPr>
          <p:cNvPr id="431" name="Google Shape;431;p49"/>
          <p:cNvCxnSpPr/>
          <p:nvPr/>
        </p:nvCxnSpPr>
        <p:spPr>
          <a:xfrm>
            <a:off x="4709300" y="1131100"/>
            <a:ext cx="436200" cy="0"/>
          </a:xfrm>
          <a:prstGeom prst="straightConnector1">
            <a:avLst/>
          </a:prstGeom>
          <a:noFill/>
          <a:ln cap="flat" cmpd="sng" w="9525">
            <a:solidFill>
              <a:srgbClr val="666666"/>
            </a:solidFill>
            <a:prstDash val="solid"/>
            <a:round/>
            <a:headEnd len="sm" w="sm" type="none"/>
            <a:tailEnd len="med" w="med" type="triangle"/>
          </a:ln>
        </p:spPr>
      </p:cxnSp>
      <p:cxnSp>
        <p:nvCxnSpPr>
          <p:cNvPr id="432" name="Google Shape;432;p49"/>
          <p:cNvCxnSpPr/>
          <p:nvPr/>
        </p:nvCxnSpPr>
        <p:spPr>
          <a:xfrm>
            <a:off x="6195400" y="1131100"/>
            <a:ext cx="436200" cy="0"/>
          </a:xfrm>
          <a:prstGeom prst="straightConnector1">
            <a:avLst/>
          </a:prstGeom>
          <a:noFill/>
          <a:ln cap="flat" cmpd="sng" w="9525">
            <a:solidFill>
              <a:srgbClr val="666666"/>
            </a:solidFill>
            <a:prstDash val="solid"/>
            <a:round/>
            <a:headEnd len="sm" w="sm" type="none"/>
            <a:tailEnd len="med" w="med" type="triangle"/>
          </a:ln>
        </p:spPr>
      </p:cxnSp>
      <p:sp>
        <p:nvSpPr>
          <p:cNvPr id="433" name="Google Shape;433;p49"/>
          <p:cNvSpPr/>
          <p:nvPr/>
        </p:nvSpPr>
        <p:spPr>
          <a:xfrm>
            <a:off x="7834598" y="733000"/>
            <a:ext cx="1118700" cy="1118700"/>
          </a:xfrm>
          <a:prstGeom prst="ellipse">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700">
                <a:latin typeface="Raleway"/>
                <a:ea typeface="Raleway"/>
                <a:cs typeface="Raleway"/>
                <a:sym typeface="Raleway"/>
              </a:rPr>
              <a:t>EVALUAR EL PROCESO Y TERMINAR EL PROYECTO.</a:t>
            </a:r>
            <a:endParaRPr b="1" i="0" sz="700" u="none" cap="none" strike="noStrike">
              <a:solidFill>
                <a:srgbClr val="000000"/>
              </a:solidFill>
              <a:latin typeface="Raleway"/>
              <a:ea typeface="Raleway"/>
              <a:cs typeface="Raleway"/>
              <a:sym typeface="Raleway"/>
            </a:endParaRPr>
          </a:p>
        </p:txBody>
      </p:sp>
      <p:sp>
        <p:nvSpPr>
          <p:cNvPr id="434" name="Google Shape;434;p49"/>
          <p:cNvSpPr/>
          <p:nvPr/>
        </p:nvSpPr>
        <p:spPr>
          <a:xfrm>
            <a:off x="2665076" y="2929513"/>
            <a:ext cx="1276200" cy="1276200"/>
          </a:xfrm>
          <a:prstGeom prst="ellipse">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49"/>
          <p:cNvSpPr/>
          <p:nvPr/>
        </p:nvSpPr>
        <p:spPr>
          <a:xfrm>
            <a:off x="2294025" y="3264117"/>
            <a:ext cx="620400" cy="6204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600" u="none" cap="none" strike="noStrike">
                <a:solidFill>
                  <a:srgbClr val="000000"/>
                </a:solidFill>
                <a:latin typeface="Raleway"/>
                <a:ea typeface="Raleway"/>
                <a:cs typeface="Raleway"/>
                <a:sym typeface="Raleway"/>
              </a:rPr>
              <a:t>ANALIZAR</a:t>
            </a:r>
            <a:endParaRPr b="1" i="0" sz="600" u="none" cap="none" strike="noStrike">
              <a:solidFill>
                <a:srgbClr val="000000"/>
              </a:solidFill>
              <a:latin typeface="Raleway"/>
              <a:ea typeface="Raleway"/>
              <a:cs typeface="Raleway"/>
              <a:sym typeface="Raleway"/>
            </a:endParaRPr>
          </a:p>
        </p:txBody>
      </p:sp>
      <p:sp>
        <p:nvSpPr>
          <p:cNvPr id="436" name="Google Shape;436;p49"/>
          <p:cNvSpPr/>
          <p:nvPr/>
        </p:nvSpPr>
        <p:spPr>
          <a:xfrm>
            <a:off x="3506630" y="2800349"/>
            <a:ext cx="620400" cy="6204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600">
                <a:latin typeface="Raleway"/>
                <a:ea typeface="Raleway"/>
                <a:cs typeface="Raleway"/>
                <a:sym typeface="Raleway"/>
              </a:rPr>
              <a:t>DISEÑAR</a:t>
            </a:r>
            <a:endParaRPr b="1" i="0" sz="600" u="none" cap="none" strike="noStrike">
              <a:solidFill>
                <a:srgbClr val="000000"/>
              </a:solidFill>
              <a:latin typeface="Raleway"/>
              <a:ea typeface="Raleway"/>
              <a:cs typeface="Raleway"/>
              <a:sym typeface="Raleway"/>
            </a:endParaRPr>
          </a:p>
        </p:txBody>
      </p:sp>
      <p:sp>
        <p:nvSpPr>
          <p:cNvPr id="437" name="Google Shape;437;p49"/>
          <p:cNvSpPr/>
          <p:nvPr/>
        </p:nvSpPr>
        <p:spPr>
          <a:xfrm>
            <a:off x="3321015" y="3819319"/>
            <a:ext cx="620400" cy="6204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600" u="none" cap="none" strike="noStrike">
                <a:solidFill>
                  <a:srgbClr val="3DFFBC"/>
                </a:solidFill>
                <a:latin typeface="Raleway"/>
                <a:ea typeface="Raleway"/>
                <a:cs typeface="Raleway"/>
                <a:sym typeface="Raleway"/>
              </a:rPr>
              <a:t>VALIDAR</a:t>
            </a:r>
            <a:endParaRPr b="1" i="0" sz="600" u="none" cap="none" strike="noStrike">
              <a:solidFill>
                <a:srgbClr val="3DFFBC"/>
              </a:solidFill>
              <a:latin typeface="Raleway"/>
              <a:ea typeface="Raleway"/>
              <a:cs typeface="Raleway"/>
              <a:sym typeface="Raleway"/>
            </a:endParaRPr>
          </a:p>
        </p:txBody>
      </p:sp>
      <p:sp>
        <p:nvSpPr>
          <p:cNvPr id="438" name="Google Shape;438;p49"/>
          <p:cNvSpPr/>
          <p:nvPr/>
        </p:nvSpPr>
        <p:spPr>
          <a:xfrm>
            <a:off x="4275098" y="3008275"/>
            <a:ext cx="1118700" cy="1118700"/>
          </a:xfrm>
          <a:prstGeom prst="ellipse">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800">
                <a:latin typeface="Raleway"/>
                <a:ea typeface="Raleway"/>
                <a:cs typeface="Raleway"/>
                <a:sym typeface="Raleway"/>
              </a:rPr>
              <a:t>EVALUAR EL PROCESO</a:t>
            </a:r>
            <a:endParaRPr b="1" sz="800">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900"/>
              <a:buFont typeface="Arial"/>
              <a:buNone/>
            </a:pPr>
            <a:r>
              <a:rPr b="1" lang="en-GB" sz="800">
                <a:latin typeface="Raleway"/>
                <a:ea typeface="Raleway"/>
                <a:cs typeface="Raleway"/>
                <a:sym typeface="Raleway"/>
              </a:rPr>
              <a:t>(PRIMERA ITERACIÓN)</a:t>
            </a:r>
            <a:endParaRPr b="1" sz="800">
              <a:latin typeface="Raleway"/>
              <a:ea typeface="Raleway"/>
              <a:cs typeface="Raleway"/>
              <a:sym typeface="Raleway"/>
            </a:endParaRPr>
          </a:p>
        </p:txBody>
      </p:sp>
      <p:cxnSp>
        <p:nvCxnSpPr>
          <p:cNvPr id="439" name="Google Shape;439;p49"/>
          <p:cNvCxnSpPr>
            <a:endCxn id="433" idx="0"/>
          </p:cNvCxnSpPr>
          <p:nvPr/>
        </p:nvCxnSpPr>
        <p:spPr>
          <a:xfrm>
            <a:off x="8393948" y="175900"/>
            <a:ext cx="0" cy="557100"/>
          </a:xfrm>
          <a:prstGeom prst="straightConnector1">
            <a:avLst/>
          </a:prstGeom>
          <a:noFill/>
          <a:ln cap="flat" cmpd="sng" w="38100">
            <a:solidFill>
              <a:schemeClr val="dk2"/>
            </a:solidFill>
            <a:prstDash val="solid"/>
            <a:round/>
            <a:headEnd len="med" w="med" type="none"/>
            <a:tailEnd len="med" w="med" type="triangle"/>
          </a:ln>
        </p:spPr>
      </p:cxnSp>
      <p:cxnSp>
        <p:nvCxnSpPr>
          <p:cNvPr id="440" name="Google Shape;440;p49"/>
          <p:cNvCxnSpPr/>
          <p:nvPr/>
        </p:nvCxnSpPr>
        <p:spPr>
          <a:xfrm>
            <a:off x="4834450" y="2451175"/>
            <a:ext cx="0" cy="557100"/>
          </a:xfrm>
          <a:prstGeom prst="straightConnector1">
            <a:avLst/>
          </a:prstGeom>
          <a:noFill/>
          <a:ln cap="flat" cmpd="sng" w="38100">
            <a:solidFill>
              <a:schemeClr val="dk2"/>
            </a:solidFill>
            <a:prstDash val="solid"/>
            <a:round/>
            <a:headEnd len="med" w="med" type="none"/>
            <a:tailEnd len="med" w="med" type="triangle"/>
          </a:ln>
        </p:spPr>
      </p:cxnSp>
      <p:sp>
        <p:nvSpPr>
          <p:cNvPr id="441" name="Google Shape;441;p49"/>
          <p:cNvSpPr/>
          <p:nvPr/>
        </p:nvSpPr>
        <p:spPr>
          <a:xfrm>
            <a:off x="5904888" y="2929513"/>
            <a:ext cx="1276200" cy="1276200"/>
          </a:xfrm>
          <a:prstGeom prst="ellipse">
            <a:avLst/>
          </a:prstGeom>
          <a:noFill/>
          <a:ln cap="flat" cmpd="sng" w="19050">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9"/>
          <p:cNvSpPr/>
          <p:nvPr/>
        </p:nvSpPr>
        <p:spPr>
          <a:xfrm>
            <a:off x="5533837" y="3264117"/>
            <a:ext cx="620400" cy="6204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600" u="none" cap="none" strike="noStrike">
                <a:solidFill>
                  <a:srgbClr val="000000"/>
                </a:solidFill>
                <a:latin typeface="Raleway"/>
                <a:ea typeface="Raleway"/>
                <a:cs typeface="Raleway"/>
                <a:sym typeface="Raleway"/>
              </a:rPr>
              <a:t>ANALIZAR</a:t>
            </a:r>
            <a:endParaRPr b="1" i="0" sz="600" u="none" cap="none" strike="noStrike">
              <a:solidFill>
                <a:srgbClr val="000000"/>
              </a:solidFill>
              <a:latin typeface="Raleway"/>
              <a:ea typeface="Raleway"/>
              <a:cs typeface="Raleway"/>
              <a:sym typeface="Raleway"/>
            </a:endParaRPr>
          </a:p>
        </p:txBody>
      </p:sp>
      <p:sp>
        <p:nvSpPr>
          <p:cNvPr id="443" name="Google Shape;443;p49"/>
          <p:cNvSpPr/>
          <p:nvPr/>
        </p:nvSpPr>
        <p:spPr>
          <a:xfrm>
            <a:off x="6746442" y="2800349"/>
            <a:ext cx="620400" cy="6204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600">
                <a:latin typeface="Raleway"/>
                <a:ea typeface="Raleway"/>
                <a:cs typeface="Raleway"/>
                <a:sym typeface="Raleway"/>
              </a:rPr>
              <a:t>DISEÑAR</a:t>
            </a:r>
            <a:endParaRPr b="1" i="0" sz="600" u="none" cap="none" strike="noStrike">
              <a:solidFill>
                <a:srgbClr val="000000"/>
              </a:solidFill>
              <a:latin typeface="Raleway"/>
              <a:ea typeface="Raleway"/>
              <a:cs typeface="Raleway"/>
              <a:sym typeface="Raleway"/>
            </a:endParaRPr>
          </a:p>
        </p:txBody>
      </p:sp>
      <p:sp>
        <p:nvSpPr>
          <p:cNvPr id="444" name="Google Shape;444;p49"/>
          <p:cNvSpPr/>
          <p:nvPr/>
        </p:nvSpPr>
        <p:spPr>
          <a:xfrm>
            <a:off x="6560827" y="3819319"/>
            <a:ext cx="620400" cy="620400"/>
          </a:xfrm>
          <a:prstGeom prst="ellipse">
            <a:avLst/>
          </a:prstGeom>
          <a:solidFill>
            <a:srgbClr val="66666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i="0" lang="en-GB" sz="600" u="none" cap="none" strike="noStrike">
                <a:solidFill>
                  <a:srgbClr val="3DFFBC"/>
                </a:solidFill>
                <a:latin typeface="Raleway"/>
                <a:ea typeface="Raleway"/>
                <a:cs typeface="Raleway"/>
                <a:sym typeface="Raleway"/>
              </a:rPr>
              <a:t>VALIDAR</a:t>
            </a:r>
            <a:endParaRPr b="1" i="0" sz="600" u="none" cap="none" strike="noStrike">
              <a:solidFill>
                <a:srgbClr val="3DFFBC"/>
              </a:solidFill>
              <a:latin typeface="Raleway"/>
              <a:ea typeface="Raleway"/>
              <a:cs typeface="Raleway"/>
              <a:sym typeface="Raleway"/>
            </a:endParaRPr>
          </a:p>
        </p:txBody>
      </p:sp>
      <p:sp>
        <p:nvSpPr>
          <p:cNvPr id="445" name="Google Shape;445;p49"/>
          <p:cNvSpPr/>
          <p:nvPr/>
        </p:nvSpPr>
        <p:spPr>
          <a:xfrm>
            <a:off x="7514911" y="3008275"/>
            <a:ext cx="1118700" cy="1118700"/>
          </a:xfrm>
          <a:prstGeom prst="ellipse">
            <a:avLst/>
          </a:prstGeom>
          <a:solidFill>
            <a:srgbClr val="E0FF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1" lang="en-GB" sz="800">
                <a:latin typeface="Raleway"/>
                <a:ea typeface="Raleway"/>
                <a:cs typeface="Raleway"/>
                <a:sym typeface="Raleway"/>
              </a:rPr>
              <a:t>EVALUAR EL PROCESO</a:t>
            </a:r>
            <a:endParaRPr b="1" sz="800">
              <a:latin typeface="Raleway"/>
              <a:ea typeface="Raleway"/>
              <a:cs typeface="Raleway"/>
              <a:sym typeface="Raleway"/>
            </a:endParaRPr>
          </a:p>
          <a:p>
            <a:pPr indent="0" lvl="0" marL="0" marR="0" rtl="0" algn="ctr">
              <a:lnSpc>
                <a:spcPct val="100000"/>
              </a:lnSpc>
              <a:spcBef>
                <a:spcPts val="0"/>
              </a:spcBef>
              <a:spcAft>
                <a:spcPts val="0"/>
              </a:spcAft>
              <a:buClr>
                <a:srgbClr val="000000"/>
              </a:buClr>
              <a:buSzPts val="900"/>
              <a:buFont typeface="Arial"/>
              <a:buNone/>
            </a:pPr>
            <a:r>
              <a:rPr b="1" lang="en-GB" sz="800">
                <a:latin typeface="Raleway"/>
                <a:ea typeface="Raleway"/>
                <a:cs typeface="Raleway"/>
                <a:sym typeface="Raleway"/>
              </a:rPr>
              <a:t>(SEGUNDA ITERACIÓN)</a:t>
            </a:r>
            <a:endParaRPr b="1" sz="800">
              <a:latin typeface="Raleway"/>
              <a:ea typeface="Raleway"/>
              <a:cs typeface="Raleway"/>
              <a:sym typeface="Raleway"/>
            </a:endParaRPr>
          </a:p>
        </p:txBody>
      </p:sp>
      <p:cxnSp>
        <p:nvCxnSpPr>
          <p:cNvPr id="446" name="Google Shape;446;p49"/>
          <p:cNvCxnSpPr/>
          <p:nvPr/>
        </p:nvCxnSpPr>
        <p:spPr>
          <a:xfrm>
            <a:off x="8074263" y="2451175"/>
            <a:ext cx="0" cy="557100"/>
          </a:xfrm>
          <a:prstGeom prst="straightConnector1">
            <a:avLst/>
          </a:prstGeom>
          <a:noFill/>
          <a:ln cap="flat" cmpd="sng" w="38100">
            <a:solidFill>
              <a:schemeClr val="dk2"/>
            </a:solidFill>
            <a:prstDash val="solid"/>
            <a:round/>
            <a:headEnd len="med" w="med" type="none"/>
            <a:tailEnd len="med" w="med" type="triangle"/>
          </a:ln>
        </p:spPr>
      </p:cxnSp>
      <p:cxnSp>
        <p:nvCxnSpPr>
          <p:cNvPr id="447" name="Google Shape;447;p49"/>
          <p:cNvCxnSpPr/>
          <p:nvPr/>
        </p:nvCxnSpPr>
        <p:spPr>
          <a:xfrm>
            <a:off x="335200" y="2213750"/>
            <a:ext cx="84183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5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PENSAMIENTO DE DISEÑO</a:t>
            </a:r>
            <a:endParaRPr i="1" sz="3600">
              <a:solidFill>
                <a:srgbClr val="E0FF00"/>
              </a:solidFill>
              <a:latin typeface="Anton"/>
              <a:ea typeface="Anton"/>
              <a:cs typeface="Anton"/>
              <a:sym typeface="Anto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56" name="Shape 456"/>
        <p:cNvGrpSpPr/>
        <p:nvPr/>
      </p:nvGrpSpPr>
      <p:grpSpPr>
        <a:xfrm>
          <a:off x="0" y="0"/>
          <a:ext cx="0" cy="0"/>
          <a:chOff x="0" y="0"/>
          <a:chExt cx="0" cy="0"/>
        </a:xfrm>
      </p:grpSpPr>
      <p:sp>
        <p:nvSpPr>
          <p:cNvPr id="457" name="Google Shape;457;p5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¿QUÉ ES DESIGN THINKING?</a:t>
            </a:r>
            <a:endParaRPr i="1" sz="3600">
              <a:solidFill>
                <a:srgbClr val="121212"/>
              </a:solidFill>
              <a:latin typeface="Anton"/>
              <a:ea typeface="Anton"/>
              <a:cs typeface="Anton"/>
              <a:sym typeface="Anton"/>
            </a:endParaRPr>
          </a:p>
        </p:txBody>
      </p:sp>
      <p:pic>
        <p:nvPicPr>
          <p:cNvPr id="458" name="Google Shape;458;p5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2" name="Shape 462"/>
        <p:cNvGrpSpPr/>
        <p:nvPr/>
      </p:nvGrpSpPr>
      <p:grpSpPr>
        <a:xfrm>
          <a:off x="0" y="0"/>
          <a:ext cx="0" cy="0"/>
          <a:chOff x="0" y="0"/>
          <a:chExt cx="0" cy="0"/>
        </a:xfrm>
      </p:grpSpPr>
      <p:pic>
        <p:nvPicPr>
          <p:cNvPr id="463" name="Google Shape;463;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64" name="Google Shape;464;p52"/>
          <p:cNvPicPr preferRelativeResize="0"/>
          <p:nvPr/>
        </p:nvPicPr>
        <p:blipFill>
          <a:blip r:embed="rId4">
            <a:alphaModFix/>
          </a:blip>
          <a:stretch>
            <a:fillRect/>
          </a:stretch>
        </p:blipFill>
        <p:spPr>
          <a:xfrm>
            <a:off x="-102125" y="-190499"/>
            <a:ext cx="9780725" cy="4469775"/>
          </a:xfrm>
          <a:prstGeom prst="rect">
            <a:avLst/>
          </a:prstGeom>
          <a:noFill/>
          <a:ln>
            <a:noFill/>
          </a:ln>
        </p:spPr>
      </p:pic>
      <p:sp>
        <p:nvSpPr>
          <p:cNvPr id="465" name="Google Shape;465;p52"/>
          <p:cNvSpPr txBox="1"/>
          <p:nvPr/>
        </p:nvSpPr>
        <p:spPr>
          <a:xfrm>
            <a:off x="247325" y="4359804"/>
            <a:ext cx="7320600" cy="74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GB" sz="1800">
                <a:solidFill>
                  <a:schemeClr val="dk1"/>
                </a:solidFill>
                <a:highlight>
                  <a:schemeClr val="lt1"/>
                </a:highlight>
                <a:latin typeface="Helvetica Neue"/>
                <a:ea typeface="Helvetica Neue"/>
                <a:cs typeface="Helvetica Neue"/>
                <a:sym typeface="Helvetica Neue"/>
              </a:rPr>
              <a:t>Proceso Design Thinking: de la generación de ideas a la solución</a:t>
            </a:r>
            <a:endParaRPr sz="1800">
              <a:solidFill>
                <a:schemeClr val="dk1"/>
              </a:solidFill>
              <a:highlight>
                <a:schemeClr val="lt1"/>
              </a:highlight>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3"/>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rgbClr val="222222"/>
                </a:solidFill>
                <a:latin typeface="Helvetica Neue Light"/>
                <a:ea typeface="Helvetica Neue Light"/>
                <a:cs typeface="Helvetica Neue Light"/>
                <a:sym typeface="Helvetica Neue Light"/>
              </a:rPr>
              <a:t>Es un método para generar</a:t>
            </a:r>
            <a:r>
              <a:rPr lang="en-GB" sz="1900">
                <a:solidFill>
                  <a:srgbClr val="222222"/>
                </a:solidFill>
                <a:latin typeface="Helvetica Neue"/>
                <a:ea typeface="Helvetica Neue"/>
                <a:cs typeface="Helvetica Neue"/>
                <a:sym typeface="Helvetica Neue"/>
              </a:rPr>
              <a:t> </a:t>
            </a:r>
            <a:r>
              <a:rPr b="1" lang="en-GB" sz="1900">
                <a:solidFill>
                  <a:srgbClr val="222222"/>
                </a:solidFill>
                <a:latin typeface="Helvetica Neue"/>
                <a:ea typeface="Helvetica Neue"/>
                <a:cs typeface="Helvetica Neue"/>
                <a:sym typeface="Helvetica Neue"/>
              </a:rPr>
              <a:t>ideas innovadoras</a:t>
            </a:r>
            <a:r>
              <a:rPr lang="en-GB" sz="1900">
                <a:solidFill>
                  <a:srgbClr val="222222"/>
                </a:solidFill>
                <a:latin typeface="Helvetica Neue"/>
                <a:ea typeface="Helvetica Neue"/>
                <a:cs typeface="Helvetica Neue"/>
                <a:sym typeface="Helvetica Neue"/>
              </a:rPr>
              <a:t> </a:t>
            </a:r>
            <a:r>
              <a:rPr lang="en-GB" sz="1900">
                <a:solidFill>
                  <a:srgbClr val="222222"/>
                </a:solidFill>
                <a:latin typeface="Helvetica Neue Light"/>
                <a:ea typeface="Helvetica Neue Light"/>
                <a:cs typeface="Helvetica Neue Light"/>
                <a:sym typeface="Helvetica Neue Light"/>
              </a:rPr>
              <a:t>que centra su eficacia en entender y dar solución a las</a:t>
            </a:r>
            <a:r>
              <a:rPr lang="en-GB" sz="1900">
                <a:solidFill>
                  <a:srgbClr val="222222"/>
                </a:solidFill>
                <a:latin typeface="Helvetica Neue"/>
                <a:ea typeface="Helvetica Neue"/>
                <a:cs typeface="Helvetica Neue"/>
                <a:sym typeface="Helvetica Neue"/>
              </a:rPr>
              <a:t> </a:t>
            </a:r>
            <a:r>
              <a:rPr b="1" lang="en-GB" sz="1900">
                <a:solidFill>
                  <a:srgbClr val="222222"/>
                </a:solidFill>
                <a:latin typeface="Helvetica Neue"/>
                <a:ea typeface="Helvetica Neue"/>
                <a:cs typeface="Helvetica Neue"/>
                <a:sym typeface="Helvetica Neue"/>
              </a:rPr>
              <a:t>necesidades reales de los usuarios.</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471" name="Google Shape;471;p5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5" name="Shape 475"/>
        <p:cNvGrpSpPr/>
        <p:nvPr/>
      </p:nvGrpSpPr>
      <p:grpSpPr>
        <a:xfrm>
          <a:off x="0" y="0"/>
          <a:ext cx="0" cy="0"/>
          <a:chOff x="0" y="0"/>
          <a:chExt cx="0" cy="0"/>
        </a:xfrm>
      </p:grpSpPr>
      <p:pic>
        <p:nvPicPr>
          <p:cNvPr id="476" name="Google Shape;476;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7" name="Google Shape;477;p54"/>
          <p:cNvSpPr txBox="1"/>
          <p:nvPr/>
        </p:nvSpPr>
        <p:spPr>
          <a:xfrm>
            <a:off x="247325" y="4359804"/>
            <a:ext cx="7320600" cy="74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Design Thinking: trabajo colaborativo.</a:t>
            </a:r>
            <a:endParaRPr sz="1800">
              <a:solidFill>
                <a:schemeClr val="dk1"/>
              </a:solidFill>
              <a:highlight>
                <a:schemeClr val="lt1"/>
              </a:highlight>
              <a:latin typeface="Helvetica Neue Light"/>
              <a:ea typeface="Helvetica Neue Light"/>
              <a:cs typeface="Helvetica Neue Light"/>
              <a:sym typeface="Helvetica Neue Light"/>
            </a:endParaRPr>
          </a:p>
        </p:txBody>
      </p:sp>
      <p:pic>
        <p:nvPicPr>
          <p:cNvPr id="478" name="Google Shape;478;p54"/>
          <p:cNvPicPr preferRelativeResize="0"/>
          <p:nvPr/>
        </p:nvPicPr>
        <p:blipFill rotWithShape="1">
          <a:blip r:embed="rId4">
            <a:alphaModFix/>
          </a:blip>
          <a:srcRect b="0" l="0" r="0" t="14712"/>
          <a:stretch/>
        </p:blipFill>
        <p:spPr>
          <a:xfrm>
            <a:off x="0" y="-922100"/>
            <a:ext cx="9144000" cy="5201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7" name="Shape 117"/>
        <p:cNvGrpSpPr/>
        <p:nvPr/>
      </p:nvGrpSpPr>
      <p:grpSpPr>
        <a:xfrm>
          <a:off x="0" y="0"/>
          <a:ext cx="0" cy="0"/>
          <a:chOff x="0" y="0"/>
          <a:chExt cx="0" cy="0"/>
        </a:xfrm>
      </p:grpSpPr>
      <p:sp>
        <p:nvSpPr>
          <p:cNvPr id="118" name="Google Shape;118;p28"/>
          <p:cNvSpPr txBox="1"/>
          <p:nvPr/>
        </p:nvSpPr>
        <p:spPr>
          <a:xfrm>
            <a:off x="1398000" y="77832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RECAPITULACIÓN</a:t>
            </a:r>
            <a:endParaRPr i="1" sz="3600">
              <a:solidFill>
                <a:srgbClr val="121212"/>
              </a:solidFill>
              <a:latin typeface="Anton"/>
              <a:ea typeface="Anton"/>
              <a:cs typeface="Anton"/>
              <a:sym typeface="Anton"/>
            </a:endParaRPr>
          </a:p>
        </p:txBody>
      </p:sp>
      <p:pic>
        <p:nvPicPr>
          <p:cNvPr id="119" name="Google Shape;119;p28"/>
          <p:cNvPicPr preferRelativeResize="0"/>
          <p:nvPr/>
        </p:nvPicPr>
        <p:blipFill rotWithShape="1">
          <a:blip r:embed="rId3">
            <a:alphaModFix/>
          </a:blip>
          <a:srcRect b="0" l="0" r="0" t="0"/>
          <a:stretch/>
        </p:blipFill>
        <p:spPr>
          <a:xfrm>
            <a:off x="2415588" y="1767425"/>
            <a:ext cx="4312820" cy="2331625"/>
          </a:xfrm>
          <a:prstGeom prst="rect">
            <a:avLst/>
          </a:prstGeom>
          <a:noFill/>
          <a:ln>
            <a:noFill/>
          </a:ln>
        </p:spPr>
      </p:pic>
      <p:pic>
        <p:nvPicPr>
          <p:cNvPr id="120" name="Google Shape;120;p28"/>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2" name="Shape 482"/>
        <p:cNvGrpSpPr/>
        <p:nvPr/>
      </p:nvGrpSpPr>
      <p:grpSpPr>
        <a:xfrm>
          <a:off x="0" y="0"/>
          <a:ext cx="0" cy="0"/>
          <a:chOff x="0" y="0"/>
          <a:chExt cx="0" cy="0"/>
        </a:xfrm>
      </p:grpSpPr>
      <p:sp>
        <p:nvSpPr>
          <p:cNvPr id="483" name="Google Shape;483;p55"/>
          <p:cNvSpPr txBox="1"/>
          <p:nvPr/>
        </p:nvSpPr>
        <p:spPr>
          <a:xfrm>
            <a:off x="1039350" y="972600"/>
            <a:ext cx="7065300" cy="3198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500"/>
              <a:buFont typeface="Arial"/>
              <a:buNone/>
            </a:pPr>
            <a:r>
              <a:rPr i="0" lang="en-GB" sz="1900" u="none" cap="none" strike="noStrike">
                <a:solidFill>
                  <a:srgbClr val="222222"/>
                </a:solidFill>
                <a:latin typeface="Helvetica Neue Light"/>
                <a:ea typeface="Helvetica Neue Light"/>
                <a:cs typeface="Helvetica Neue Light"/>
                <a:sym typeface="Helvetica Neue Light"/>
              </a:rPr>
              <a:t>Se empezó a desarrollar de forma teórica en la Universidad de Stanford (EEUU). </a:t>
            </a:r>
            <a:r>
              <a:rPr lang="en-GB" sz="1900">
                <a:solidFill>
                  <a:srgbClr val="222222"/>
                </a:solidFill>
                <a:latin typeface="Helvetica Neue Light"/>
                <a:ea typeface="Helvetica Neue Light"/>
                <a:cs typeface="Helvetica Neue Light"/>
                <a:sym typeface="Helvetica Neue Light"/>
              </a:rPr>
              <a:t> El origen de este método se remonta al terminar la primera guerra mundial cuando se creó la escuela de diseño Bauhaus por el arquitecto y diseñador alemán Walter Gropius. </a:t>
            </a:r>
            <a:endParaRPr sz="1900">
              <a:solidFill>
                <a:srgbClr val="2222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500"/>
              <a:buFont typeface="Arial"/>
              <a:buNone/>
            </a:pPr>
            <a:r>
              <a:t/>
            </a:r>
            <a:endParaRPr i="0" sz="1900" u="none" cap="none" strike="noStrike">
              <a:solidFill>
                <a:srgbClr val="222222"/>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500"/>
              <a:buFont typeface="Arial"/>
              <a:buNone/>
            </a:pPr>
            <a:r>
              <a:rPr b="1" i="0" lang="en-GB" sz="1900" u="none" cap="none" strike="noStrike">
                <a:solidFill>
                  <a:srgbClr val="222222"/>
                </a:solidFill>
                <a:latin typeface="Helvetica Neue"/>
                <a:ea typeface="Helvetica Neue"/>
                <a:cs typeface="Helvetica Neue"/>
                <a:sym typeface="Helvetica Neue"/>
              </a:rPr>
              <a:t>La consultora de diseño </a:t>
            </a:r>
            <a:r>
              <a:rPr b="1" i="0" lang="en-GB" sz="1900" u="sng" cap="none" strike="noStrike">
                <a:solidFill>
                  <a:schemeClr val="hlink"/>
                </a:solidFill>
                <a:latin typeface="Helvetica Neue"/>
                <a:ea typeface="Helvetica Neue"/>
                <a:cs typeface="Helvetica Neue"/>
                <a:sym typeface="Helvetica Neue"/>
                <a:hlinkClick r:id="rId3"/>
              </a:rPr>
              <a:t>IDEO</a:t>
            </a:r>
            <a:r>
              <a:rPr b="1" i="0" lang="en-GB" sz="1900" u="none" cap="none" strike="noStrike">
                <a:solidFill>
                  <a:srgbClr val="222222"/>
                </a:solidFill>
                <a:latin typeface="Helvetica Neue"/>
                <a:ea typeface="Helvetica Neue"/>
                <a:cs typeface="Helvetica Neue"/>
                <a:sym typeface="Helvetica Neue"/>
              </a:rPr>
              <a:t> aplicó por primera vez la metodología en proyectos comerciales en los 70, hoy en día sigue siendo su principal precursora.</a:t>
            </a:r>
            <a:endParaRPr i="0" sz="1900" u="none" cap="none" strike="noStrike">
              <a:solidFill>
                <a:srgbClr val="000000"/>
              </a:solidFill>
              <a:latin typeface="Helvetica Neue Light"/>
              <a:ea typeface="Helvetica Neue Light"/>
              <a:cs typeface="Helvetica Neue Light"/>
              <a:sym typeface="Helvetica Neue Light"/>
            </a:endParaRPr>
          </a:p>
        </p:txBody>
      </p:sp>
      <p:pic>
        <p:nvPicPr>
          <p:cNvPr id="484" name="Google Shape;484;p5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56"/>
          <p:cNvSpPr txBox="1"/>
          <p:nvPr/>
        </p:nvSpPr>
        <p:spPr>
          <a:xfrm>
            <a:off x="996175" y="18281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a:latin typeface="Lato Light"/>
              <a:ea typeface="Lato Light"/>
              <a:cs typeface="Lato Light"/>
              <a:sym typeface="Lato Light"/>
            </a:endParaRPr>
          </a:p>
        </p:txBody>
      </p:sp>
      <p:sp>
        <p:nvSpPr>
          <p:cNvPr id="490" name="Google Shape;490;p56"/>
          <p:cNvSpPr txBox="1"/>
          <p:nvPr/>
        </p:nvSpPr>
        <p:spPr>
          <a:xfrm>
            <a:off x="996163" y="905775"/>
            <a:ext cx="6630900" cy="28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“Una metodología que impregna todo el espectro de actividades de innovación con un espíritu de diseño centrado en las personas”</a:t>
            </a:r>
            <a:endParaRPr sz="3000">
              <a:latin typeface="Anton"/>
              <a:ea typeface="Anton"/>
              <a:cs typeface="Anton"/>
              <a:sym typeface="Anton"/>
            </a:endParaRPr>
          </a:p>
        </p:txBody>
      </p:sp>
      <p:sp>
        <p:nvSpPr>
          <p:cNvPr id="491" name="Google Shape;491;p56"/>
          <p:cNvSpPr txBox="1"/>
          <p:nvPr/>
        </p:nvSpPr>
        <p:spPr>
          <a:xfrm>
            <a:off x="3956025" y="3837200"/>
            <a:ext cx="46521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Tim Brown. Design Thinking. Harvard Business Review. 2008</a:t>
            </a:r>
            <a:endParaRPr sz="1600">
              <a:latin typeface="Helvetica Neue Light"/>
              <a:ea typeface="Helvetica Neue Light"/>
              <a:cs typeface="Helvetica Neue Light"/>
              <a:sym typeface="Helvetica Neue Light"/>
            </a:endParaRPr>
          </a:p>
        </p:txBody>
      </p:sp>
      <p:pic>
        <p:nvPicPr>
          <p:cNvPr id="492" name="Google Shape;492;p5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496" name="Shape 496"/>
        <p:cNvGrpSpPr/>
        <p:nvPr/>
      </p:nvGrpSpPr>
      <p:grpSpPr>
        <a:xfrm>
          <a:off x="0" y="0"/>
          <a:ext cx="0" cy="0"/>
          <a:chOff x="0" y="0"/>
          <a:chExt cx="0" cy="0"/>
        </a:xfrm>
      </p:grpSpPr>
      <p:sp>
        <p:nvSpPr>
          <p:cNvPr id="497" name="Google Shape;497;p5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PREMISA DEL PROCESO CREATIVO</a:t>
            </a:r>
            <a:endParaRPr i="1" sz="3600">
              <a:solidFill>
                <a:srgbClr val="121212"/>
              </a:solidFill>
              <a:latin typeface="Anton"/>
              <a:ea typeface="Anton"/>
              <a:cs typeface="Anton"/>
              <a:sym typeface="Anton"/>
            </a:endParaRPr>
          </a:p>
          <a:p>
            <a:pPr indent="0" lvl="0" marL="0" rtl="0" algn="ctr">
              <a:lnSpc>
                <a:spcPct val="115000"/>
              </a:lnSpc>
              <a:spcBef>
                <a:spcPts val="0"/>
              </a:spcBef>
              <a:spcAft>
                <a:spcPts val="0"/>
              </a:spcAft>
              <a:buNone/>
            </a:pPr>
            <a:r>
              <a:rPr lang="en-GB" sz="2000">
                <a:solidFill>
                  <a:schemeClr val="dk1"/>
                </a:solidFill>
                <a:latin typeface="Didact Gothic"/>
                <a:ea typeface="Didact Gothic"/>
                <a:cs typeface="Didact Gothic"/>
                <a:sym typeface="Didact Gothic"/>
              </a:rPr>
              <a:t>Los 6 principios del Design Thinking</a:t>
            </a:r>
            <a:endParaRPr i="1" sz="3600">
              <a:solidFill>
                <a:srgbClr val="121212"/>
              </a:solidFill>
              <a:latin typeface="Anton"/>
              <a:ea typeface="Anton"/>
              <a:cs typeface="Anton"/>
              <a:sym typeface="Anton"/>
            </a:endParaRPr>
          </a:p>
        </p:txBody>
      </p:sp>
      <p:pic>
        <p:nvPicPr>
          <p:cNvPr id="498" name="Google Shape;498;p5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8"/>
          <p:cNvSpPr/>
          <p:nvPr/>
        </p:nvSpPr>
        <p:spPr>
          <a:xfrm>
            <a:off x="847437" y="1288825"/>
            <a:ext cx="1593900" cy="1559700"/>
          </a:xfrm>
          <a:prstGeom prst="ellipse">
            <a:avLst/>
          </a:prstGeom>
          <a:solidFill>
            <a:srgbClr val="EEFF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58"/>
          <p:cNvSpPr/>
          <p:nvPr/>
        </p:nvSpPr>
        <p:spPr>
          <a:xfrm>
            <a:off x="3673987" y="1393800"/>
            <a:ext cx="1593900" cy="1559700"/>
          </a:xfrm>
          <a:prstGeom prst="ellipse">
            <a:avLst/>
          </a:prstGeom>
          <a:solidFill>
            <a:srgbClr val="EEFF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58"/>
          <p:cNvSpPr/>
          <p:nvPr/>
        </p:nvSpPr>
        <p:spPr>
          <a:xfrm>
            <a:off x="6751300" y="1393800"/>
            <a:ext cx="1593900" cy="1559700"/>
          </a:xfrm>
          <a:prstGeom prst="ellipse">
            <a:avLst/>
          </a:prstGeom>
          <a:solidFill>
            <a:srgbClr val="EEFF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58"/>
          <p:cNvSpPr txBox="1"/>
          <p:nvPr/>
        </p:nvSpPr>
        <p:spPr>
          <a:xfrm>
            <a:off x="4093925" y="367832"/>
            <a:ext cx="516600" cy="70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sp>
        <p:nvSpPr>
          <p:cNvPr id="507" name="Google Shape;507;p58"/>
          <p:cNvSpPr txBox="1"/>
          <p:nvPr/>
        </p:nvSpPr>
        <p:spPr>
          <a:xfrm>
            <a:off x="6519813" y="397426"/>
            <a:ext cx="516600" cy="596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rgbClr val="FFFFFF"/>
              </a:solidFill>
              <a:latin typeface="Lato"/>
              <a:ea typeface="Lato"/>
              <a:cs typeface="Lato"/>
              <a:sym typeface="Lato"/>
            </a:endParaRPr>
          </a:p>
        </p:txBody>
      </p:sp>
      <p:pic>
        <p:nvPicPr>
          <p:cNvPr id="508" name="Google Shape;508;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09" name="Google Shape;509;p58"/>
          <p:cNvPicPr preferRelativeResize="0"/>
          <p:nvPr/>
        </p:nvPicPr>
        <p:blipFill rotWithShape="1">
          <a:blip r:embed="rId4">
            <a:alphaModFix/>
          </a:blip>
          <a:srcRect b="53745" l="4320" r="86738" t="22699"/>
          <a:stretch/>
        </p:blipFill>
        <p:spPr>
          <a:xfrm>
            <a:off x="1285925" y="149125"/>
            <a:ext cx="716924" cy="1139701"/>
          </a:xfrm>
          <a:prstGeom prst="rect">
            <a:avLst/>
          </a:prstGeom>
          <a:noFill/>
          <a:ln>
            <a:noFill/>
          </a:ln>
        </p:spPr>
      </p:pic>
      <p:pic>
        <p:nvPicPr>
          <p:cNvPr id="510" name="Google Shape;510;p58"/>
          <p:cNvPicPr preferRelativeResize="0"/>
          <p:nvPr/>
        </p:nvPicPr>
        <p:blipFill rotWithShape="1">
          <a:blip r:embed="rId4">
            <a:alphaModFix/>
          </a:blip>
          <a:srcRect b="15664" l="35148" r="46299" t="60781"/>
          <a:stretch/>
        </p:blipFill>
        <p:spPr>
          <a:xfrm>
            <a:off x="3770113" y="149125"/>
            <a:ext cx="1487551" cy="1139701"/>
          </a:xfrm>
          <a:prstGeom prst="rect">
            <a:avLst/>
          </a:prstGeom>
          <a:noFill/>
          <a:ln>
            <a:noFill/>
          </a:ln>
        </p:spPr>
      </p:pic>
      <p:pic>
        <p:nvPicPr>
          <p:cNvPr id="511" name="Google Shape;511;p58"/>
          <p:cNvPicPr preferRelativeResize="0"/>
          <p:nvPr/>
        </p:nvPicPr>
        <p:blipFill rotWithShape="1">
          <a:blip r:embed="rId4">
            <a:alphaModFix/>
          </a:blip>
          <a:srcRect b="54051" l="74663" r="10808" t="26031"/>
          <a:stretch/>
        </p:blipFill>
        <p:spPr>
          <a:xfrm>
            <a:off x="6952375" y="342125"/>
            <a:ext cx="1164902" cy="963649"/>
          </a:xfrm>
          <a:prstGeom prst="rect">
            <a:avLst/>
          </a:prstGeom>
          <a:noFill/>
          <a:ln>
            <a:noFill/>
          </a:ln>
        </p:spPr>
      </p:pic>
      <p:sp>
        <p:nvSpPr>
          <p:cNvPr id="512" name="Google Shape;512;p58"/>
          <p:cNvSpPr txBox="1"/>
          <p:nvPr/>
        </p:nvSpPr>
        <p:spPr>
          <a:xfrm>
            <a:off x="522025" y="2625175"/>
            <a:ext cx="2397900" cy="20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i="0" lang="en-GB" sz="1600" u="none" cap="none" strike="noStrike">
                <a:solidFill>
                  <a:srgbClr val="000000"/>
                </a:solidFill>
                <a:latin typeface="Helvetica Neue Light"/>
                <a:ea typeface="Helvetica Neue Light"/>
                <a:cs typeface="Helvetica Neue Light"/>
                <a:sym typeface="Helvetica Neue Light"/>
              </a:rPr>
              <a:t>Tener empatía por las personas para las cuales estás diseñando es fundamental para lograr un buen diseño.</a:t>
            </a:r>
            <a:endParaRPr i="0" sz="1600" u="none" cap="none" strike="noStrike">
              <a:solidFill>
                <a:srgbClr val="000000"/>
              </a:solidFill>
              <a:latin typeface="Helvetica Neue Light"/>
              <a:ea typeface="Helvetica Neue Light"/>
              <a:cs typeface="Helvetica Neue Light"/>
              <a:sym typeface="Helvetica Neue Light"/>
            </a:endParaRPr>
          </a:p>
        </p:txBody>
      </p:sp>
      <p:sp>
        <p:nvSpPr>
          <p:cNvPr id="513" name="Google Shape;513;p58"/>
          <p:cNvSpPr txBox="1"/>
          <p:nvPr/>
        </p:nvSpPr>
        <p:spPr>
          <a:xfrm>
            <a:off x="3271975" y="2553525"/>
            <a:ext cx="2397900" cy="20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i="0" lang="en-GB" sz="1600" u="none" cap="none" strike="noStrike">
                <a:solidFill>
                  <a:srgbClr val="000000"/>
                </a:solidFill>
                <a:latin typeface="Helvetica Neue Light"/>
                <a:ea typeface="Helvetica Neue Light"/>
                <a:cs typeface="Helvetica Neue Light"/>
                <a:sym typeface="Helvetica Neue Light"/>
              </a:rPr>
              <a:t>No nos confundamos con el nombre ya que no se trata de pensar sino  de hacer. Del pensar a la acción.</a:t>
            </a:r>
            <a:endParaRPr i="0" sz="1600" u="none" cap="none" strike="noStrike">
              <a:solidFill>
                <a:srgbClr val="000000"/>
              </a:solidFill>
              <a:latin typeface="Helvetica Neue Light"/>
              <a:ea typeface="Helvetica Neue Light"/>
              <a:cs typeface="Helvetica Neue Light"/>
              <a:sym typeface="Helvetica Neue Light"/>
            </a:endParaRPr>
          </a:p>
        </p:txBody>
      </p:sp>
      <p:sp>
        <p:nvSpPr>
          <p:cNvPr id="514" name="Google Shape;514;p58"/>
          <p:cNvSpPr txBox="1"/>
          <p:nvPr/>
        </p:nvSpPr>
        <p:spPr>
          <a:xfrm>
            <a:off x="6272700" y="2350525"/>
            <a:ext cx="2397900" cy="230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i="0" sz="16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i="0" lang="en-GB" sz="1600" u="none" cap="none" strike="noStrike">
                <a:solidFill>
                  <a:srgbClr val="000000"/>
                </a:solidFill>
                <a:latin typeface="Helvetica Neue Light"/>
                <a:ea typeface="Helvetica Neue Light"/>
                <a:cs typeface="Helvetica Neue Light"/>
                <a:sym typeface="Helvetica Neue Light"/>
              </a:rPr>
              <a:t>Hacer prototipos no es simplemente una manera de validar las ideas; es una parte integral del proceso de innovación. </a:t>
            </a:r>
            <a:endParaRPr i="0" sz="1600" u="none" cap="none" strike="noStrike">
              <a:solidFill>
                <a:srgbClr val="000000"/>
              </a:solidFill>
              <a:latin typeface="Helvetica Neue Light"/>
              <a:ea typeface="Helvetica Neue Light"/>
              <a:cs typeface="Helvetica Neue Light"/>
              <a:sym typeface="Helvetica Neue Light"/>
            </a:endParaRPr>
          </a:p>
        </p:txBody>
      </p:sp>
      <p:sp>
        <p:nvSpPr>
          <p:cNvPr id="515" name="Google Shape;515;p58"/>
          <p:cNvSpPr txBox="1"/>
          <p:nvPr/>
        </p:nvSpPr>
        <p:spPr>
          <a:xfrm>
            <a:off x="744375" y="1586877"/>
            <a:ext cx="1800000" cy="10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GB" sz="1800" u="none" cap="none" strike="noStrike">
                <a:solidFill>
                  <a:schemeClr val="dk1"/>
                </a:solidFill>
                <a:latin typeface="Didact Gothic"/>
                <a:ea typeface="Didact Gothic"/>
                <a:cs typeface="Didact Gothic"/>
                <a:sym typeface="Didact Gothic"/>
              </a:rPr>
              <a:t>Enfócate en </a:t>
            </a:r>
            <a:endParaRPr b="1" i="0" sz="1800" u="none" cap="none" strike="noStrike">
              <a:solidFill>
                <a:schemeClr val="dk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chemeClr val="dk1"/>
              </a:buClr>
              <a:buSzPts val="1100"/>
              <a:buFont typeface="Arial"/>
              <a:buNone/>
            </a:pPr>
            <a:r>
              <a:rPr b="1" i="0" lang="en-GB" sz="1800" u="none" cap="none" strike="noStrike">
                <a:solidFill>
                  <a:schemeClr val="dk1"/>
                </a:solidFill>
                <a:latin typeface="Didact Gothic"/>
                <a:ea typeface="Didact Gothic"/>
                <a:cs typeface="Didact Gothic"/>
                <a:sym typeface="Didact Gothic"/>
              </a:rPr>
              <a:t>valores humanos</a:t>
            </a:r>
            <a:endParaRPr b="1" i="0" sz="1800" u="none" cap="none" strike="noStrike">
              <a:solidFill>
                <a:schemeClr val="dk1"/>
              </a:solidFill>
              <a:latin typeface="Didact Gothic"/>
              <a:ea typeface="Didact Gothic"/>
              <a:cs typeface="Didact Gothic"/>
              <a:sym typeface="Didact Gothic"/>
            </a:endParaRPr>
          </a:p>
        </p:txBody>
      </p:sp>
      <p:sp>
        <p:nvSpPr>
          <p:cNvPr id="516" name="Google Shape;516;p58"/>
          <p:cNvSpPr txBox="1"/>
          <p:nvPr/>
        </p:nvSpPr>
        <p:spPr>
          <a:xfrm>
            <a:off x="3400225" y="1822500"/>
            <a:ext cx="2141400" cy="70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GB" sz="1800" u="none" cap="none" strike="noStrike">
                <a:solidFill>
                  <a:schemeClr val="dk1"/>
                </a:solidFill>
                <a:latin typeface="Didact Gothic"/>
                <a:ea typeface="Didact Gothic"/>
                <a:cs typeface="Didact Gothic"/>
                <a:sym typeface="Didact Gothic"/>
              </a:rPr>
              <a:t>Incita siempre </a:t>
            </a:r>
            <a:endParaRPr b="1" i="0" sz="1800" u="none" cap="none" strike="noStrike">
              <a:solidFill>
                <a:schemeClr val="dk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chemeClr val="dk1"/>
              </a:buClr>
              <a:buSzPts val="1100"/>
              <a:buFont typeface="Arial"/>
              <a:buNone/>
            </a:pPr>
            <a:r>
              <a:rPr b="1" i="0" lang="en-GB" sz="1800" u="none" cap="none" strike="noStrike">
                <a:solidFill>
                  <a:schemeClr val="dk1"/>
                </a:solidFill>
                <a:latin typeface="Didact Gothic"/>
                <a:ea typeface="Didact Gothic"/>
                <a:cs typeface="Didact Gothic"/>
                <a:sym typeface="Didact Gothic"/>
              </a:rPr>
              <a:t>a la acción</a:t>
            </a:r>
            <a:endParaRPr b="0" i="0" sz="1400" u="none" cap="none" strike="noStrike">
              <a:solidFill>
                <a:srgbClr val="000000"/>
              </a:solidFill>
              <a:latin typeface="Arial"/>
              <a:ea typeface="Arial"/>
              <a:cs typeface="Arial"/>
              <a:sym typeface="Arial"/>
            </a:endParaRPr>
          </a:p>
        </p:txBody>
      </p:sp>
      <p:sp>
        <p:nvSpPr>
          <p:cNvPr id="517" name="Google Shape;517;p58"/>
          <p:cNvSpPr txBox="1"/>
          <p:nvPr/>
        </p:nvSpPr>
        <p:spPr>
          <a:xfrm>
            <a:off x="6751300" y="1799250"/>
            <a:ext cx="15939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GB" sz="1800" u="none" cap="none" strike="noStrike">
                <a:solidFill>
                  <a:schemeClr val="dk1"/>
                </a:solidFill>
                <a:latin typeface="Didact Gothic"/>
                <a:ea typeface="Didact Gothic"/>
                <a:cs typeface="Didact Gothic"/>
                <a:sym typeface="Didact Gothic"/>
              </a:rPr>
              <a:t>La cultura de</a:t>
            </a:r>
            <a:endParaRPr b="1" i="0" sz="1800" u="none" cap="none" strike="noStrike">
              <a:solidFill>
                <a:schemeClr val="dk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chemeClr val="dk1"/>
              </a:buClr>
              <a:buSzPts val="1100"/>
              <a:buFont typeface="Arial"/>
              <a:buNone/>
            </a:pPr>
            <a:r>
              <a:rPr b="1" i="0" lang="en-GB" sz="1800" u="none" cap="none" strike="noStrike">
                <a:solidFill>
                  <a:schemeClr val="dk1"/>
                </a:solidFill>
                <a:latin typeface="Didact Gothic"/>
                <a:ea typeface="Didact Gothic"/>
                <a:cs typeface="Didact Gothic"/>
                <a:sym typeface="Didact Gothic"/>
              </a:rPr>
              <a:t>prototipos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9"/>
          <p:cNvSpPr/>
          <p:nvPr/>
        </p:nvSpPr>
        <p:spPr>
          <a:xfrm>
            <a:off x="847437" y="1288825"/>
            <a:ext cx="1593900" cy="1559700"/>
          </a:xfrm>
          <a:prstGeom prst="ellipse">
            <a:avLst/>
          </a:prstGeom>
          <a:solidFill>
            <a:srgbClr val="EEFF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59"/>
          <p:cNvSpPr/>
          <p:nvPr/>
        </p:nvSpPr>
        <p:spPr>
          <a:xfrm>
            <a:off x="3673987" y="1393800"/>
            <a:ext cx="1593900" cy="1559700"/>
          </a:xfrm>
          <a:prstGeom prst="ellipse">
            <a:avLst/>
          </a:prstGeom>
          <a:solidFill>
            <a:srgbClr val="EEFF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59"/>
          <p:cNvSpPr/>
          <p:nvPr/>
        </p:nvSpPr>
        <p:spPr>
          <a:xfrm>
            <a:off x="6751300" y="1393800"/>
            <a:ext cx="1593900" cy="1559700"/>
          </a:xfrm>
          <a:prstGeom prst="ellipse">
            <a:avLst/>
          </a:prstGeom>
          <a:solidFill>
            <a:srgbClr val="EEFF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6" name="Google Shape;526;p59"/>
          <p:cNvSpPr txBox="1"/>
          <p:nvPr/>
        </p:nvSpPr>
        <p:spPr>
          <a:xfrm>
            <a:off x="522025" y="2625175"/>
            <a:ext cx="2397900" cy="208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i="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rgbClr val="000000"/>
                </a:solidFill>
                <a:latin typeface="Helvetica Neue Light"/>
                <a:ea typeface="Helvetica Neue Light"/>
                <a:cs typeface="Helvetica Neue Light"/>
                <a:sym typeface="Helvetica Neue Light"/>
              </a:rPr>
              <a:t>Comunic</a:t>
            </a:r>
            <a:r>
              <a:rPr lang="en-GB">
                <a:latin typeface="Helvetica Neue Light"/>
                <a:ea typeface="Helvetica Neue Light"/>
                <a:cs typeface="Helvetica Neue Light"/>
                <a:sym typeface="Helvetica Neue Light"/>
              </a:rPr>
              <a:t>á</a:t>
            </a:r>
            <a:r>
              <a:rPr i="0" lang="en-GB" u="none" cap="none" strike="noStrike">
                <a:solidFill>
                  <a:srgbClr val="000000"/>
                </a:solidFill>
                <a:latin typeface="Helvetica Neue Light"/>
                <a:ea typeface="Helvetica Neue Light"/>
                <a:cs typeface="Helvetica Neue Light"/>
                <a:sym typeface="Helvetica Neue Light"/>
              </a:rPr>
              <a:t> tu visión de una manera significativa, creando experiencias , usando bocetos ilustrativos y contando buenas historias.</a:t>
            </a:r>
            <a:endParaRPr i="0" u="none" cap="none" strike="noStrike">
              <a:solidFill>
                <a:srgbClr val="000000"/>
              </a:solidFill>
              <a:latin typeface="Helvetica Neue Light"/>
              <a:ea typeface="Helvetica Neue Light"/>
              <a:cs typeface="Helvetica Neue Light"/>
              <a:sym typeface="Helvetica Neue Light"/>
            </a:endParaRPr>
          </a:p>
        </p:txBody>
      </p:sp>
      <p:sp>
        <p:nvSpPr>
          <p:cNvPr id="527" name="Google Shape;527;p59"/>
          <p:cNvSpPr txBox="1"/>
          <p:nvPr/>
        </p:nvSpPr>
        <p:spPr>
          <a:xfrm>
            <a:off x="3271975" y="2746425"/>
            <a:ext cx="2397900" cy="208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t/>
            </a:r>
            <a:endParaRPr i="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rgbClr val="000000"/>
                </a:solidFill>
                <a:latin typeface="Helvetica Neue Light"/>
                <a:ea typeface="Helvetica Neue Light"/>
                <a:cs typeface="Helvetica Neue Light"/>
                <a:sym typeface="Helvetica Neue Light"/>
              </a:rPr>
              <a:t>Junta equipos de personas de variadas disciplinas y puntos de vista. La diversidad permite sa</a:t>
            </a:r>
            <a:r>
              <a:rPr lang="en-GB">
                <a:latin typeface="Helvetica Neue Light"/>
                <a:ea typeface="Helvetica Neue Light"/>
                <a:cs typeface="Helvetica Neue Light"/>
                <a:sym typeface="Helvetica Neue Light"/>
              </a:rPr>
              <a:t>car</a:t>
            </a:r>
            <a:r>
              <a:rPr i="0" lang="en-GB" u="none" cap="none" strike="noStrike">
                <a:solidFill>
                  <a:srgbClr val="000000"/>
                </a:solidFill>
                <a:latin typeface="Helvetica Neue Light"/>
                <a:ea typeface="Helvetica Neue Light"/>
                <a:cs typeface="Helvetica Neue Light"/>
                <a:sym typeface="Helvetica Neue Light"/>
              </a:rPr>
              <a:t> a la luz ideas radicales.</a:t>
            </a:r>
            <a:endParaRPr i="0" u="none" cap="none" strike="noStrike">
              <a:solidFill>
                <a:srgbClr val="000000"/>
              </a:solidFill>
              <a:latin typeface="Helvetica Neue Light"/>
              <a:ea typeface="Helvetica Neue Light"/>
              <a:cs typeface="Helvetica Neue Light"/>
              <a:sym typeface="Helvetica Neue Light"/>
            </a:endParaRPr>
          </a:p>
        </p:txBody>
      </p:sp>
      <p:sp>
        <p:nvSpPr>
          <p:cNvPr id="528" name="Google Shape;528;p59"/>
          <p:cNvSpPr txBox="1"/>
          <p:nvPr/>
        </p:nvSpPr>
        <p:spPr>
          <a:xfrm>
            <a:off x="6272700" y="2514025"/>
            <a:ext cx="2397900" cy="230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i="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t/>
            </a:r>
            <a:endParaRPr i="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800"/>
              <a:buFont typeface="Arial"/>
              <a:buNone/>
            </a:pPr>
            <a:r>
              <a:rPr i="0" lang="en-GB" u="none" cap="none" strike="noStrike">
                <a:solidFill>
                  <a:srgbClr val="000000"/>
                </a:solidFill>
                <a:latin typeface="Helvetica Neue Light"/>
                <a:ea typeface="Helvetica Neue Light"/>
                <a:cs typeface="Helvetica Neue Light"/>
                <a:sym typeface="Helvetica Neue Light"/>
              </a:rPr>
              <a:t>Tener claro el proceso de diseño y saber qué métodos, técnicas y herramientas se utilizan en cada fase. </a:t>
            </a:r>
            <a:endParaRPr i="0" u="none" cap="none" strike="noStrike">
              <a:solidFill>
                <a:srgbClr val="000000"/>
              </a:solidFill>
              <a:latin typeface="Helvetica Neue Light"/>
              <a:ea typeface="Helvetica Neue Light"/>
              <a:cs typeface="Helvetica Neue Light"/>
              <a:sym typeface="Helvetica Neue Light"/>
            </a:endParaRPr>
          </a:p>
        </p:txBody>
      </p:sp>
      <p:sp>
        <p:nvSpPr>
          <p:cNvPr id="529" name="Google Shape;529;p59"/>
          <p:cNvSpPr txBox="1"/>
          <p:nvPr/>
        </p:nvSpPr>
        <p:spPr>
          <a:xfrm>
            <a:off x="641175" y="1717522"/>
            <a:ext cx="2006400" cy="702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Didact Gothic"/>
                <a:ea typeface="Didact Gothic"/>
                <a:cs typeface="Didact Gothic"/>
                <a:sym typeface="Didact Gothic"/>
              </a:rPr>
              <a:t>No me lo digas,</a:t>
            </a:r>
            <a:endParaRPr b="1" i="0" sz="1800" u="none" cap="none" strike="noStrike">
              <a:solidFill>
                <a:schemeClr val="dk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Didact Gothic"/>
                <a:ea typeface="Didact Gothic"/>
                <a:cs typeface="Didact Gothic"/>
                <a:sym typeface="Didact Gothic"/>
              </a:rPr>
              <a:t>mostr</a:t>
            </a:r>
            <a:r>
              <a:rPr b="1" lang="en-GB" sz="1800">
                <a:solidFill>
                  <a:schemeClr val="dk1"/>
                </a:solidFill>
                <a:latin typeface="Didact Gothic"/>
                <a:ea typeface="Didact Gothic"/>
                <a:cs typeface="Didact Gothic"/>
                <a:sym typeface="Didact Gothic"/>
              </a:rPr>
              <a:t>á</a:t>
            </a:r>
            <a:r>
              <a:rPr b="1" i="0" lang="en-GB" sz="1800" u="none" cap="none" strike="noStrike">
                <a:solidFill>
                  <a:schemeClr val="dk1"/>
                </a:solidFill>
                <a:latin typeface="Didact Gothic"/>
                <a:ea typeface="Didact Gothic"/>
                <a:cs typeface="Didact Gothic"/>
                <a:sym typeface="Didact Gothic"/>
              </a:rPr>
              <a:t>melo</a:t>
            </a:r>
            <a:endParaRPr b="1" i="0" sz="1800" u="none" cap="none" strike="noStrike">
              <a:solidFill>
                <a:schemeClr val="dk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Didact Gothic"/>
              <a:ea typeface="Didact Gothic"/>
              <a:cs typeface="Didact Gothic"/>
              <a:sym typeface="Didact Gothic"/>
            </a:endParaRPr>
          </a:p>
        </p:txBody>
      </p:sp>
      <p:sp>
        <p:nvSpPr>
          <p:cNvPr id="530" name="Google Shape;530;p59"/>
          <p:cNvSpPr txBox="1"/>
          <p:nvPr/>
        </p:nvSpPr>
        <p:spPr>
          <a:xfrm>
            <a:off x="3639325" y="1686600"/>
            <a:ext cx="1663200" cy="97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Didact Gothic"/>
                <a:ea typeface="Didact Gothic"/>
                <a:cs typeface="Didact Gothic"/>
                <a:sym typeface="Didact Gothic"/>
              </a:rPr>
              <a:t>Colaboración</a:t>
            </a:r>
            <a:endParaRPr b="1" i="0" sz="1800" u="none" cap="none" strike="noStrike">
              <a:solidFill>
                <a:schemeClr val="dk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Didact Gothic"/>
                <a:ea typeface="Didact Gothic"/>
                <a:cs typeface="Didact Gothic"/>
                <a:sym typeface="Didact Gothic"/>
              </a:rPr>
              <a:t>extrema y radical</a:t>
            </a:r>
            <a:endParaRPr b="1" i="0" sz="1800" u="none" cap="none" strike="noStrike">
              <a:solidFill>
                <a:schemeClr val="dk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Didact Gothic"/>
              <a:ea typeface="Didact Gothic"/>
              <a:cs typeface="Didact Gothic"/>
              <a:sym typeface="Didact Gothic"/>
            </a:endParaRPr>
          </a:p>
        </p:txBody>
      </p:sp>
      <p:sp>
        <p:nvSpPr>
          <p:cNvPr id="531" name="Google Shape;531;p59"/>
          <p:cNvSpPr txBox="1"/>
          <p:nvPr/>
        </p:nvSpPr>
        <p:spPr>
          <a:xfrm>
            <a:off x="6751300" y="1663250"/>
            <a:ext cx="1593900" cy="59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Didact Gothic"/>
                <a:ea typeface="Didact Gothic"/>
                <a:cs typeface="Didact Gothic"/>
                <a:sym typeface="Didact Gothic"/>
              </a:rPr>
              <a:t>Estar consciente</a:t>
            </a:r>
            <a:endParaRPr b="1" i="0" sz="1800" u="none" cap="none" strike="noStrike">
              <a:solidFill>
                <a:schemeClr val="dk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800"/>
              <a:buFont typeface="Arial"/>
              <a:buNone/>
            </a:pPr>
            <a:r>
              <a:rPr b="1" i="0" lang="en-GB" sz="1800" u="none" cap="none" strike="noStrike">
                <a:solidFill>
                  <a:schemeClr val="dk1"/>
                </a:solidFill>
                <a:latin typeface="Didact Gothic"/>
                <a:ea typeface="Didact Gothic"/>
                <a:cs typeface="Didact Gothic"/>
                <a:sym typeface="Didact Gothic"/>
              </a:rPr>
              <a:t>del Proceso</a:t>
            </a:r>
            <a:endParaRPr b="1" i="0" sz="1800" u="none" cap="none" strike="noStrike">
              <a:solidFill>
                <a:schemeClr val="dk1"/>
              </a:solidFill>
              <a:latin typeface="Didact Gothic"/>
              <a:ea typeface="Didact Gothic"/>
              <a:cs typeface="Didact Gothic"/>
              <a:sym typeface="Didact Gothic"/>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Didact Gothic"/>
              <a:ea typeface="Didact Gothic"/>
              <a:cs typeface="Didact Gothic"/>
              <a:sym typeface="Didact Gothic"/>
            </a:endParaRPr>
          </a:p>
        </p:txBody>
      </p:sp>
      <p:pic>
        <p:nvPicPr>
          <p:cNvPr id="532" name="Google Shape;532;p59"/>
          <p:cNvPicPr preferRelativeResize="0"/>
          <p:nvPr/>
        </p:nvPicPr>
        <p:blipFill rotWithShape="1">
          <a:blip r:embed="rId4">
            <a:alphaModFix/>
          </a:blip>
          <a:srcRect b="15657" l="11350" r="74121" t="60786"/>
          <a:stretch/>
        </p:blipFill>
        <p:spPr>
          <a:xfrm>
            <a:off x="6965788" y="66600"/>
            <a:ext cx="1164924" cy="1139701"/>
          </a:xfrm>
          <a:prstGeom prst="rect">
            <a:avLst/>
          </a:prstGeom>
          <a:noFill/>
          <a:ln>
            <a:noFill/>
          </a:ln>
        </p:spPr>
      </p:pic>
      <p:pic>
        <p:nvPicPr>
          <p:cNvPr id="533" name="Google Shape;533;p59"/>
          <p:cNvPicPr preferRelativeResize="0"/>
          <p:nvPr/>
        </p:nvPicPr>
        <p:blipFill rotWithShape="1">
          <a:blip r:embed="rId4">
            <a:alphaModFix/>
          </a:blip>
          <a:srcRect b="15664" l="60529" r="20919" t="60781"/>
          <a:stretch/>
        </p:blipFill>
        <p:spPr>
          <a:xfrm>
            <a:off x="3727138" y="66600"/>
            <a:ext cx="1487551" cy="1139701"/>
          </a:xfrm>
          <a:prstGeom prst="rect">
            <a:avLst/>
          </a:prstGeom>
          <a:noFill/>
          <a:ln>
            <a:noFill/>
          </a:ln>
        </p:spPr>
      </p:pic>
      <p:pic>
        <p:nvPicPr>
          <p:cNvPr id="534" name="Google Shape;534;p59"/>
          <p:cNvPicPr preferRelativeResize="0"/>
          <p:nvPr/>
        </p:nvPicPr>
        <p:blipFill rotWithShape="1">
          <a:blip r:embed="rId4">
            <a:alphaModFix/>
          </a:blip>
          <a:srcRect b="54819" l="23350" r="62121" t="21625"/>
          <a:stretch/>
        </p:blipFill>
        <p:spPr>
          <a:xfrm>
            <a:off x="1138513" y="66600"/>
            <a:ext cx="1164924" cy="11397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538" name="Shape 538"/>
        <p:cNvGrpSpPr/>
        <p:nvPr/>
      </p:nvGrpSpPr>
      <p:grpSpPr>
        <a:xfrm>
          <a:off x="0" y="0"/>
          <a:ext cx="0" cy="0"/>
          <a:chOff x="0" y="0"/>
          <a:chExt cx="0" cy="0"/>
        </a:xfrm>
      </p:grpSpPr>
      <p:sp>
        <p:nvSpPr>
          <p:cNvPr id="539" name="Google Shape;539;p6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ETAPAS DEL PROCESO CREATIVO</a:t>
            </a:r>
            <a:endParaRPr i="1" sz="3600">
              <a:solidFill>
                <a:srgbClr val="121212"/>
              </a:solidFill>
              <a:latin typeface="Anton"/>
              <a:ea typeface="Anton"/>
              <a:cs typeface="Anton"/>
              <a:sym typeface="Anton"/>
            </a:endParaRPr>
          </a:p>
          <a:p>
            <a:pPr indent="0" lvl="0" marL="0" rtl="0" algn="ctr">
              <a:lnSpc>
                <a:spcPct val="115000"/>
              </a:lnSpc>
              <a:spcBef>
                <a:spcPts val="0"/>
              </a:spcBef>
              <a:spcAft>
                <a:spcPts val="0"/>
              </a:spcAft>
              <a:buNone/>
            </a:pPr>
            <a:r>
              <a:rPr lang="en-GB" sz="2000">
                <a:solidFill>
                  <a:schemeClr val="dk1"/>
                </a:solidFill>
                <a:latin typeface="Didact Gothic"/>
                <a:ea typeface="Didact Gothic"/>
                <a:cs typeface="Didact Gothic"/>
                <a:sym typeface="Didact Gothic"/>
              </a:rPr>
              <a:t>Las 5 instancias del Design Thinking</a:t>
            </a:r>
            <a:endParaRPr sz="2000">
              <a:solidFill>
                <a:schemeClr val="dk1"/>
              </a:solidFill>
              <a:latin typeface="Didact Gothic"/>
              <a:ea typeface="Didact Gothic"/>
              <a:cs typeface="Didact Gothic"/>
              <a:sym typeface="Didact Gothic"/>
            </a:endParaRPr>
          </a:p>
        </p:txBody>
      </p:sp>
      <p:pic>
        <p:nvPicPr>
          <p:cNvPr id="540" name="Google Shape;540;p6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44" name="Shape 544"/>
        <p:cNvGrpSpPr/>
        <p:nvPr/>
      </p:nvGrpSpPr>
      <p:grpSpPr>
        <a:xfrm>
          <a:off x="0" y="0"/>
          <a:ext cx="0" cy="0"/>
          <a:chOff x="0" y="0"/>
          <a:chExt cx="0" cy="0"/>
        </a:xfrm>
      </p:grpSpPr>
      <p:pic>
        <p:nvPicPr>
          <p:cNvPr id="545" name="Google Shape;545;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46" name="Google Shape;546;p61"/>
          <p:cNvSpPr/>
          <p:nvPr/>
        </p:nvSpPr>
        <p:spPr>
          <a:xfrm>
            <a:off x="654238" y="1625008"/>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EMPATIZAR</a:t>
            </a:r>
            <a:endParaRPr b="1" i="0" sz="1200" u="none" cap="none" strike="noStrike">
              <a:solidFill>
                <a:srgbClr val="222222"/>
              </a:solidFill>
              <a:latin typeface="Rubik"/>
              <a:ea typeface="Rubik"/>
              <a:cs typeface="Rubik"/>
              <a:sym typeface="Rubik"/>
            </a:endParaRPr>
          </a:p>
        </p:txBody>
      </p:sp>
      <p:sp>
        <p:nvSpPr>
          <p:cNvPr id="547" name="Google Shape;547;p61"/>
          <p:cNvSpPr/>
          <p:nvPr/>
        </p:nvSpPr>
        <p:spPr>
          <a:xfrm>
            <a:off x="2222512" y="2195689"/>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DEFINIR</a:t>
            </a:r>
            <a:endParaRPr b="1" i="0" sz="1200" u="none" cap="none" strike="noStrike">
              <a:solidFill>
                <a:srgbClr val="222222"/>
              </a:solidFill>
              <a:latin typeface="Rubik"/>
              <a:ea typeface="Rubik"/>
              <a:cs typeface="Rubik"/>
              <a:sym typeface="Rubik"/>
            </a:endParaRPr>
          </a:p>
        </p:txBody>
      </p:sp>
      <p:sp>
        <p:nvSpPr>
          <p:cNvPr id="548" name="Google Shape;548;p61"/>
          <p:cNvSpPr/>
          <p:nvPr/>
        </p:nvSpPr>
        <p:spPr>
          <a:xfrm>
            <a:off x="3790787" y="1625002"/>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IDEAR</a:t>
            </a:r>
            <a:endParaRPr b="1" i="0" sz="1200" u="none" cap="none" strike="noStrike">
              <a:solidFill>
                <a:srgbClr val="222222"/>
              </a:solidFill>
              <a:latin typeface="Rubik"/>
              <a:ea typeface="Rubik"/>
              <a:cs typeface="Rubik"/>
              <a:sym typeface="Rubik"/>
            </a:endParaRPr>
          </a:p>
        </p:txBody>
      </p:sp>
      <p:sp>
        <p:nvSpPr>
          <p:cNvPr id="549" name="Google Shape;549;p61"/>
          <p:cNvSpPr/>
          <p:nvPr/>
        </p:nvSpPr>
        <p:spPr>
          <a:xfrm>
            <a:off x="5359061" y="2195686"/>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PROTOTIPAR</a:t>
            </a:r>
            <a:endParaRPr b="1" i="0" sz="1200" u="none" cap="none" strike="noStrike">
              <a:solidFill>
                <a:srgbClr val="222222"/>
              </a:solidFill>
              <a:latin typeface="Rubik"/>
              <a:ea typeface="Rubik"/>
              <a:cs typeface="Rubik"/>
              <a:sym typeface="Rubik"/>
            </a:endParaRPr>
          </a:p>
        </p:txBody>
      </p:sp>
      <p:sp>
        <p:nvSpPr>
          <p:cNvPr id="550" name="Google Shape;550;p61"/>
          <p:cNvSpPr/>
          <p:nvPr/>
        </p:nvSpPr>
        <p:spPr>
          <a:xfrm>
            <a:off x="6927336" y="1625000"/>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TESTEAR</a:t>
            </a:r>
            <a:endParaRPr b="1" i="0" sz="1200" u="none" cap="none" strike="noStrike">
              <a:solidFill>
                <a:srgbClr val="222222"/>
              </a:solidFill>
              <a:latin typeface="Rubik"/>
              <a:ea typeface="Rubik"/>
              <a:cs typeface="Rubik"/>
              <a:sym typeface="Rubik"/>
            </a:endParaRPr>
          </a:p>
        </p:txBody>
      </p:sp>
      <p:sp>
        <p:nvSpPr>
          <p:cNvPr id="551" name="Google Shape;551;p61"/>
          <p:cNvSpPr txBox="1"/>
          <p:nvPr/>
        </p:nvSpPr>
        <p:spPr>
          <a:xfrm>
            <a:off x="247325" y="4359804"/>
            <a:ext cx="7320600" cy="74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Las 5 instancias del Design Thinking</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55" name="Shape 555"/>
        <p:cNvGrpSpPr/>
        <p:nvPr/>
      </p:nvGrpSpPr>
      <p:grpSpPr>
        <a:xfrm>
          <a:off x="0" y="0"/>
          <a:ext cx="0" cy="0"/>
          <a:chOff x="0" y="0"/>
          <a:chExt cx="0" cy="0"/>
        </a:xfrm>
      </p:grpSpPr>
      <p:pic>
        <p:nvPicPr>
          <p:cNvPr id="556" name="Google Shape;556;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7" name="Google Shape;557;p62"/>
          <p:cNvPicPr preferRelativeResize="0"/>
          <p:nvPr/>
        </p:nvPicPr>
        <p:blipFill>
          <a:blip r:embed="rId4">
            <a:alphaModFix/>
          </a:blip>
          <a:stretch>
            <a:fillRect/>
          </a:stretch>
        </p:blipFill>
        <p:spPr>
          <a:xfrm>
            <a:off x="0" y="1212102"/>
            <a:ext cx="9143999" cy="2482096"/>
          </a:xfrm>
          <a:prstGeom prst="rect">
            <a:avLst/>
          </a:prstGeom>
          <a:noFill/>
          <a:ln>
            <a:noFill/>
          </a:ln>
        </p:spPr>
      </p:pic>
      <p:sp>
        <p:nvSpPr>
          <p:cNvPr id="558" name="Google Shape;558;p62"/>
          <p:cNvSpPr txBox="1"/>
          <p:nvPr/>
        </p:nvSpPr>
        <p:spPr>
          <a:xfrm>
            <a:off x="247325" y="4359804"/>
            <a:ext cx="7320600" cy="74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Fases del proceso</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2" name="Shape 562"/>
        <p:cNvGrpSpPr/>
        <p:nvPr/>
      </p:nvGrpSpPr>
      <p:grpSpPr>
        <a:xfrm>
          <a:off x="0" y="0"/>
          <a:ext cx="0" cy="0"/>
          <a:chOff x="0" y="0"/>
          <a:chExt cx="0" cy="0"/>
        </a:xfrm>
      </p:grpSpPr>
      <p:pic>
        <p:nvPicPr>
          <p:cNvPr id="563" name="Google Shape;563;p6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64" name="Google Shape;564;p63"/>
          <p:cNvPicPr preferRelativeResize="0"/>
          <p:nvPr/>
        </p:nvPicPr>
        <p:blipFill rotWithShape="1">
          <a:blip r:embed="rId4">
            <a:alphaModFix/>
          </a:blip>
          <a:srcRect b="28005" l="0" r="0" t="0"/>
          <a:stretch/>
        </p:blipFill>
        <p:spPr>
          <a:xfrm>
            <a:off x="222575" y="1061025"/>
            <a:ext cx="8725874" cy="2633175"/>
          </a:xfrm>
          <a:prstGeom prst="rect">
            <a:avLst/>
          </a:prstGeom>
          <a:noFill/>
          <a:ln>
            <a:noFill/>
          </a:ln>
        </p:spPr>
      </p:pic>
      <p:sp>
        <p:nvSpPr>
          <p:cNvPr id="565" name="Google Shape;565;p63"/>
          <p:cNvSpPr txBox="1"/>
          <p:nvPr/>
        </p:nvSpPr>
        <p:spPr>
          <a:xfrm>
            <a:off x="247325" y="4359804"/>
            <a:ext cx="7320600" cy="74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La </a:t>
            </a:r>
            <a:r>
              <a:rPr lang="en-GB" sz="1800">
                <a:solidFill>
                  <a:schemeClr val="dk1"/>
                </a:solidFill>
                <a:highlight>
                  <a:schemeClr val="lt1"/>
                </a:highlight>
                <a:latin typeface="Helvetica Neue Light"/>
                <a:ea typeface="Helvetica Neue Light"/>
                <a:cs typeface="Helvetica Neue Light"/>
                <a:sym typeface="Helvetica Neue Light"/>
              </a:rPr>
              <a:t>metodología</a:t>
            </a:r>
            <a:r>
              <a:rPr lang="en-GB" sz="1800">
                <a:solidFill>
                  <a:schemeClr val="dk1"/>
                </a:solidFill>
                <a:highlight>
                  <a:schemeClr val="lt1"/>
                </a:highlight>
                <a:latin typeface="Helvetica Neue Light"/>
                <a:ea typeface="Helvetica Neue Light"/>
                <a:cs typeface="Helvetica Neue Light"/>
                <a:sym typeface="Helvetica Neue Light"/>
              </a:rPr>
              <a:t> es </a:t>
            </a:r>
            <a:r>
              <a:rPr lang="en-GB" sz="1800">
                <a:solidFill>
                  <a:schemeClr val="dk1"/>
                </a:solidFill>
                <a:highlight>
                  <a:schemeClr val="lt1"/>
                </a:highlight>
                <a:latin typeface="Helvetica Neue Light"/>
                <a:ea typeface="Helvetica Neue Light"/>
                <a:cs typeface="Helvetica Neue Light"/>
                <a:sym typeface="Helvetica Neue Light"/>
              </a:rPr>
              <a:t>ágil</a:t>
            </a:r>
            <a:r>
              <a:rPr lang="en-GB" sz="1800">
                <a:solidFill>
                  <a:schemeClr val="dk1"/>
                </a:solidFill>
                <a:highlight>
                  <a:schemeClr val="lt1"/>
                </a:highlight>
                <a:latin typeface="Helvetica Neue Light"/>
                <a:ea typeface="Helvetica Neue Light"/>
                <a:cs typeface="Helvetica Neue Light"/>
                <a:sym typeface="Helvetica Neue Light"/>
              </a:rPr>
              <a:t>, me permite ir y venir </a:t>
            </a:r>
            <a:r>
              <a:rPr lang="en-GB" sz="1800">
                <a:solidFill>
                  <a:schemeClr val="dk1"/>
                </a:solidFill>
                <a:highlight>
                  <a:schemeClr val="lt1"/>
                </a:highlight>
                <a:latin typeface="Helvetica Neue Light"/>
                <a:ea typeface="Helvetica Neue Light"/>
                <a:cs typeface="Helvetica Neue Light"/>
                <a:sym typeface="Helvetica Neue Light"/>
              </a:rPr>
              <a:t>dentro</a:t>
            </a:r>
            <a:r>
              <a:rPr lang="en-GB" sz="1800">
                <a:solidFill>
                  <a:schemeClr val="dk1"/>
                </a:solidFill>
                <a:highlight>
                  <a:schemeClr val="lt1"/>
                </a:highlight>
                <a:latin typeface="Helvetica Neue Light"/>
                <a:ea typeface="Helvetica Neue Light"/>
                <a:cs typeface="Helvetica Neue Light"/>
                <a:sym typeface="Helvetica Neue Light"/>
              </a:rPr>
              <a:t> de las 5 instancias.</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9" name="Shape 569"/>
        <p:cNvGrpSpPr/>
        <p:nvPr/>
      </p:nvGrpSpPr>
      <p:grpSpPr>
        <a:xfrm>
          <a:off x="0" y="0"/>
          <a:ext cx="0" cy="0"/>
          <a:chOff x="0" y="0"/>
          <a:chExt cx="0" cy="0"/>
        </a:xfrm>
      </p:grpSpPr>
      <p:pic>
        <p:nvPicPr>
          <p:cNvPr id="570" name="Google Shape;570;p6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71" name="Google Shape;571;p64"/>
          <p:cNvPicPr preferRelativeResize="0"/>
          <p:nvPr/>
        </p:nvPicPr>
        <p:blipFill rotWithShape="1">
          <a:blip r:embed="rId4">
            <a:alphaModFix/>
          </a:blip>
          <a:srcRect b="5159" l="0" r="0" t="7838"/>
          <a:stretch/>
        </p:blipFill>
        <p:spPr>
          <a:xfrm>
            <a:off x="0" y="807088"/>
            <a:ext cx="9143999" cy="2887125"/>
          </a:xfrm>
          <a:prstGeom prst="rect">
            <a:avLst/>
          </a:prstGeom>
          <a:noFill/>
          <a:ln>
            <a:noFill/>
          </a:ln>
        </p:spPr>
      </p:pic>
      <p:sp>
        <p:nvSpPr>
          <p:cNvPr id="572" name="Google Shape;572;p64"/>
          <p:cNvSpPr txBox="1"/>
          <p:nvPr/>
        </p:nvSpPr>
        <p:spPr>
          <a:xfrm>
            <a:off x="247325" y="4359804"/>
            <a:ext cx="7320600" cy="74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Pensamiento divergente y convergente</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9"/>
          <p:cNvSpPr txBox="1"/>
          <p:nvPr/>
        </p:nvSpPr>
        <p:spPr>
          <a:xfrm>
            <a:off x="831150" y="2010300"/>
            <a:ext cx="3674100" cy="20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Experiencia de usuario: </a:t>
            </a:r>
            <a:r>
              <a:rPr lang="en-GB">
                <a:solidFill>
                  <a:schemeClr val="dk1"/>
                </a:solidFill>
                <a:latin typeface="Helvetica Neue Light"/>
                <a:ea typeface="Helvetica Neue Light"/>
                <a:cs typeface="Helvetica Neue Light"/>
                <a:sym typeface="Helvetica Neue Light"/>
              </a:rPr>
              <a:t>se refiere a lo que experimenta el usuario antes, durante y después de usar el producto.</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Interfaz de usuario:</a:t>
            </a:r>
            <a:r>
              <a:rPr lang="en-GB">
                <a:solidFill>
                  <a:schemeClr val="dk1"/>
                </a:solidFill>
                <a:latin typeface="Helvetica Neue Light"/>
                <a:ea typeface="Helvetica Neue Light"/>
                <a:cs typeface="Helvetica Neue Light"/>
                <a:sym typeface="Helvetica Neue Light"/>
              </a:rPr>
              <a:t> se refiere a todo con lo que los usuarios interactúan de forma directa (la capa externa de un producto digital).</a:t>
            </a:r>
            <a:endParaRPr>
              <a:solidFill>
                <a:schemeClr val="dk1"/>
              </a:solidFill>
              <a:latin typeface="Helvetica Neue Light"/>
              <a:ea typeface="Helvetica Neue Light"/>
              <a:cs typeface="Helvetica Neue Light"/>
              <a:sym typeface="Helvetica Neue Light"/>
            </a:endParaRPr>
          </a:p>
        </p:txBody>
      </p:sp>
      <p:sp>
        <p:nvSpPr>
          <p:cNvPr id="126" name="Google Shape;126;p29"/>
          <p:cNvSpPr txBox="1"/>
          <p:nvPr/>
        </p:nvSpPr>
        <p:spPr>
          <a:xfrm>
            <a:off x="562475" y="749200"/>
            <a:ext cx="7884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a:t>
            </a:r>
            <a:endParaRPr i="1" sz="2000">
              <a:latin typeface="Anton"/>
              <a:ea typeface="Anton"/>
              <a:cs typeface="Anton"/>
              <a:sym typeface="Anton"/>
            </a:endParaRPr>
          </a:p>
        </p:txBody>
      </p:sp>
      <p:sp>
        <p:nvSpPr>
          <p:cNvPr id="127" name="Google Shape;127;p29"/>
          <p:cNvSpPr txBox="1"/>
          <p:nvPr/>
        </p:nvSpPr>
        <p:spPr>
          <a:xfrm>
            <a:off x="4773275" y="2010300"/>
            <a:ext cx="3674100" cy="20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Usabilidad: </a:t>
            </a:r>
            <a:r>
              <a:rPr lang="en-GB">
                <a:solidFill>
                  <a:schemeClr val="dk1"/>
                </a:solidFill>
                <a:latin typeface="Helvetica Neue Light"/>
                <a:ea typeface="Helvetica Neue Light"/>
                <a:cs typeface="Helvetica Neue Light"/>
                <a:sym typeface="Helvetica Neue Light"/>
              </a:rPr>
              <a:t>el atributo de calidad de un producto que se refiere sencillamente a su facilidad de uso.</a:t>
            </a:r>
            <a:br>
              <a:rPr lang="en-GB">
                <a:solidFill>
                  <a:schemeClr val="dk1"/>
                </a:solidFill>
                <a:latin typeface="Helvetica Neue Light"/>
                <a:ea typeface="Helvetica Neue Light"/>
                <a:cs typeface="Helvetica Neue Light"/>
                <a:sym typeface="Helvetica Neue Light"/>
              </a:rPr>
            </a:br>
            <a:endParaRPr b="1">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Prototipado:</a:t>
            </a:r>
            <a:r>
              <a:rPr lang="en-GB">
                <a:solidFill>
                  <a:schemeClr val="dk1"/>
                </a:solidFill>
                <a:latin typeface="Helvetica Neue Light"/>
                <a:ea typeface="Helvetica Neue Light"/>
                <a:cs typeface="Helvetica Neue Light"/>
                <a:sym typeface="Helvetica Neue Light"/>
              </a:rPr>
              <a:t> modo de representación de un producto digital. Existen programas para generarlos como Figma y Adobe XD.</a:t>
            </a:r>
            <a:endParaRPr>
              <a:solidFill>
                <a:schemeClr val="dk1"/>
              </a:solidFill>
              <a:latin typeface="Helvetica Neue Light"/>
              <a:ea typeface="Helvetica Neue Light"/>
              <a:cs typeface="Helvetica Neue Light"/>
              <a:sym typeface="Helvetica Neue Light"/>
            </a:endParaRPr>
          </a:p>
        </p:txBody>
      </p:sp>
      <p:pic>
        <p:nvPicPr>
          <p:cNvPr id="128" name="Google Shape;128;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76" name="Shape 576"/>
        <p:cNvGrpSpPr/>
        <p:nvPr/>
      </p:nvGrpSpPr>
      <p:grpSpPr>
        <a:xfrm>
          <a:off x="0" y="0"/>
          <a:ext cx="0" cy="0"/>
          <a:chOff x="0" y="0"/>
          <a:chExt cx="0" cy="0"/>
        </a:xfrm>
      </p:grpSpPr>
      <p:pic>
        <p:nvPicPr>
          <p:cNvPr id="577" name="Google Shape;577;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78" name="Google Shape;578;p65"/>
          <p:cNvPicPr preferRelativeResize="0"/>
          <p:nvPr/>
        </p:nvPicPr>
        <p:blipFill>
          <a:blip r:embed="rId4">
            <a:alphaModFix/>
          </a:blip>
          <a:stretch>
            <a:fillRect/>
          </a:stretch>
        </p:blipFill>
        <p:spPr>
          <a:xfrm>
            <a:off x="-70350" y="909800"/>
            <a:ext cx="9284700" cy="3239150"/>
          </a:xfrm>
          <a:prstGeom prst="rect">
            <a:avLst/>
          </a:prstGeom>
          <a:noFill/>
          <a:ln>
            <a:noFill/>
          </a:ln>
        </p:spPr>
      </p:pic>
      <p:sp>
        <p:nvSpPr>
          <p:cNvPr id="579" name="Google Shape;579;p65"/>
          <p:cNvSpPr txBox="1"/>
          <p:nvPr/>
        </p:nvSpPr>
        <p:spPr>
          <a:xfrm>
            <a:off x="247325" y="4359804"/>
            <a:ext cx="7320600" cy="743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GB" sz="1800">
                <a:solidFill>
                  <a:schemeClr val="dk1"/>
                </a:solidFill>
                <a:highlight>
                  <a:schemeClr val="lt1"/>
                </a:highlight>
                <a:latin typeface="Helvetica Neue Light"/>
                <a:ea typeface="Helvetica Neue Light"/>
                <a:cs typeface="Helvetica Neue Light"/>
                <a:sym typeface="Helvetica Neue Light"/>
              </a:rPr>
              <a:t>Design Thinking y UX</a:t>
            </a:r>
            <a:endParaRPr sz="18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583" name="Shape 583"/>
        <p:cNvGrpSpPr/>
        <p:nvPr/>
      </p:nvGrpSpPr>
      <p:grpSpPr>
        <a:xfrm>
          <a:off x="0" y="0"/>
          <a:ext cx="0" cy="0"/>
          <a:chOff x="0" y="0"/>
          <a:chExt cx="0" cy="0"/>
        </a:xfrm>
      </p:grpSpPr>
      <p:sp>
        <p:nvSpPr>
          <p:cNvPr id="584" name="Google Shape;584;p66"/>
          <p:cNvSpPr txBox="1"/>
          <p:nvPr/>
        </p:nvSpPr>
        <p:spPr>
          <a:xfrm>
            <a:off x="852150" y="26530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585" name="Google Shape;585;p66"/>
          <p:cNvSpPr txBox="1"/>
          <p:nvPr/>
        </p:nvSpPr>
        <p:spPr>
          <a:xfrm>
            <a:off x="1039775" y="1046600"/>
            <a:ext cx="7439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EMPATIZAR</a:t>
            </a:r>
            <a:endParaRPr b="0" i="1" sz="4000" u="none" cap="none" strike="noStrike">
              <a:solidFill>
                <a:srgbClr val="000000"/>
              </a:solidFill>
              <a:latin typeface="Anton"/>
              <a:ea typeface="Anton"/>
              <a:cs typeface="Anton"/>
              <a:sym typeface="Anton"/>
            </a:endParaRPr>
          </a:p>
        </p:txBody>
      </p:sp>
      <p:sp>
        <p:nvSpPr>
          <p:cNvPr id="586" name="Google Shape;586;p66"/>
          <p:cNvSpPr txBox="1"/>
          <p:nvPr/>
        </p:nvSpPr>
        <p:spPr>
          <a:xfrm>
            <a:off x="1130675" y="2188475"/>
            <a:ext cx="7257900" cy="2042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1800" u="none" cap="none" strike="noStrike">
                <a:solidFill>
                  <a:srgbClr val="000000"/>
                </a:solidFill>
                <a:latin typeface="Helvetica Neue Light"/>
                <a:ea typeface="Helvetica Neue Light"/>
                <a:cs typeface="Helvetica Neue Light"/>
                <a:sym typeface="Helvetica Neue Light"/>
              </a:rPr>
              <a:t>Como diseñadores, los problemas que tratamos de resolver no son los nuestros, son problemas de otras personas.</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rPr b="1" i="0" lang="en-GB" sz="1800" u="none" cap="none" strike="noStrike">
                <a:solidFill>
                  <a:srgbClr val="000000"/>
                </a:solidFill>
                <a:latin typeface="Helvetica Neue"/>
                <a:ea typeface="Helvetica Neue"/>
                <a:cs typeface="Helvetica Neue"/>
                <a:sym typeface="Helvetica Neue"/>
              </a:rPr>
              <a:t>Para crear innovaciones significativas necesitamos conocer a los usuarios y sus formas de vida.</a:t>
            </a:r>
            <a:endParaRPr b="1"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i="0" sz="1800" u="none" cap="none" strike="noStrike">
              <a:solidFill>
                <a:srgbClr val="000000"/>
              </a:solidFill>
              <a:latin typeface="Helvetica Neue"/>
              <a:ea typeface="Helvetica Neue"/>
              <a:cs typeface="Helvetica Neue"/>
              <a:sym typeface="Helvetica Neue"/>
            </a:endParaRPr>
          </a:p>
        </p:txBody>
      </p:sp>
      <p:pic>
        <p:nvPicPr>
          <p:cNvPr id="587" name="Google Shape;587;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88" name="Google Shape;588;p66"/>
          <p:cNvSpPr/>
          <p:nvPr/>
        </p:nvSpPr>
        <p:spPr>
          <a:xfrm>
            <a:off x="228400" y="131450"/>
            <a:ext cx="1913100" cy="330600"/>
          </a:xfrm>
          <a:prstGeom prst="homePlat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222222"/>
                </a:solidFill>
                <a:latin typeface="Didact Gothic"/>
                <a:ea typeface="Didact Gothic"/>
                <a:cs typeface="Didact Gothic"/>
                <a:sym typeface="Didact Gothic"/>
              </a:rPr>
              <a:t>EMPATIZAR</a:t>
            </a:r>
            <a:endParaRPr b="1" sz="1200">
              <a:solidFill>
                <a:srgbClr val="222222"/>
              </a:solidFill>
              <a:latin typeface="Didact Gothic"/>
              <a:ea typeface="Didact Gothic"/>
              <a:cs typeface="Didact Gothic"/>
              <a:sym typeface="Didact Gothic"/>
            </a:endParaRPr>
          </a:p>
        </p:txBody>
      </p:sp>
      <p:sp>
        <p:nvSpPr>
          <p:cNvPr id="589" name="Google Shape;589;p66"/>
          <p:cNvSpPr/>
          <p:nvPr/>
        </p:nvSpPr>
        <p:spPr>
          <a:xfrm>
            <a:off x="205660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EEFF41"/>
                </a:solidFill>
                <a:latin typeface="Didact Gothic"/>
                <a:ea typeface="Didact Gothic"/>
                <a:cs typeface="Didact Gothic"/>
                <a:sym typeface="Didact Gothic"/>
              </a:rPr>
              <a:t>DEFINIR</a:t>
            </a:r>
            <a:endParaRPr b="1" sz="1200">
              <a:solidFill>
                <a:srgbClr val="EEFF41"/>
              </a:solidFill>
              <a:latin typeface="Didact Gothic"/>
              <a:ea typeface="Didact Gothic"/>
              <a:cs typeface="Didact Gothic"/>
              <a:sym typeface="Didact Gothic"/>
            </a:endParaRPr>
          </a:p>
        </p:txBody>
      </p:sp>
      <p:sp>
        <p:nvSpPr>
          <p:cNvPr id="590" name="Google Shape;590;p66"/>
          <p:cNvSpPr/>
          <p:nvPr/>
        </p:nvSpPr>
        <p:spPr>
          <a:xfrm>
            <a:off x="3746809"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EEFF41"/>
                </a:solidFill>
                <a:latin typeface="Didact Gothic"/>
                <a:ea typeface="Didact Gothic"/>
                <a:cs typeface="Didact Gothic"/>
                <a:sym typeface="Didact Gothic"/>
              </a:rPr>
              <a:t>IDEAR</a:t>
            </a:r>
            <a:endParaRPr b="1" sz="1200">
              <a:solidFill>
                <a:srgbClr val="EEFF41"/>
              </a:solidFill>
              <a:latin typeface="Didact Gothic"/>
              <a:ea typeface="Didact Gothic"/>
              <a:cs typeface="Didact Gothic"/>
              <a:sym typeface="Didact Gothic"/>
            </a:endParaRPr>
          </a:p>
        </p:txBody>
      </p:sp>
      <p:sp>
        <p:nvSpPr>
          <p:cNvPr id="591" name="Google Shape;591;p66"/>
          <p:cNvSpPr/>
          <p:nvPr/>
        </p:nvSpPr>
        <p:spPr>
          <a:xfrm>
            <a:off x="5459440"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EEFF41"/>
                </a:solidFill>
                <a:latin typeface="Didact Gothic"/>
                <a:ea typeface="Didact Gothic"/>
                <a:cs typeface="Didact Gothic"/>
                <a:sym typeface="Didact Gothic"/>
              </a:rPr>
              <a:t>PROTOTIPAR</a:t>
            </a:r>
            <a:endParaRPr b="1" sz="1200">
              <a:solidFill>
                <a:srgbClr val="EEFF41"/>
              </a:solidFill>
              <a:latin typeface="Didact Gothic"/>
              <a:ea typeface="Didact Gothic"/>
              <a:cs typeface="Didact Gothic"/>
              <a:sym typeface="Didact Gothic"/>
            </a:endParaRPr>
          </a:p>
        </p:txBody>
      </p:sp>
      <p:sp>
        <p:nvSpPr>
          <p:cNvPr id="592" name="Google Shape;592;p66"/>
          <p:cNvSpPr/>
          <p:nvPr/>
        </p:nvSpPr>
        <p:spPr>
          <a:xfrm>
            <a:off x="715961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EEFF41"/>
                </a:solidFill>
                <a:latin typeface="Didact Gothic"/>
                <a:ea typeface="Didact Gothic"/>
                <a:cs typeface="Didact Gothic"/>
                <a:sym typeface="Didact Gothic"/>
              </a:rPr>
              <a:t>EVALUAR</a:t>
            </a:r>
            <a:endParaRPr b="1" sz="1200">
              <a:solidFill>
                <a:srgbClr val="EEFF41"/>
              </a:solidFill>
              <a:latin typeface="Didact Gothic"/>
              <a:ea typeface="Didact Gothic"/>
              <a:cs typeface="Didact Gothic"/>
              <a:sym typeface="Didact Gothic"/>
            </a:endParaRPr>
          </a:p>
        </p:txBody>
      </p:sp>
      <p:pic>
        <p:nvPicPr>
          <p:cNvPr id="593" name="Google Shape;593;p6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97" name="Shape 597"/>
        <p:cNvGrpSpPr/>
        <p:nvPr/>
      </p:nvGrpSpPr>
      <p:grpSpPr>
        <a:xfrm>
          <a:off x="0" y="0"/>
          <a:ext cx="0" cy="0"/>
          <a:chOff x="0" y="0"/>
          <a:chExt cx="0" cy="0"/>
        </a:xfrm>
      </p:grpSpPr>
      <p:pic>
        <p:nvPicPr>
          <p:cNvPr id="598" name="Google Shape;598;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99" name="Google Shape;599;p67"/>
          <p:cNvSpPr txBox="1"/>
          <p:nvPr/>
        </p:nvSpPr>
        <p:spPr>
          <a:xfrm>
            <a:off x="2442763" y="645350"/>
            <a:ext cx="42585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MAPA DE ACTORES</a:t>
            </a:r>
            <a:endParaRPr b="0" i="1" sz="3600" u="none" cap="none" strike="noStrike">
              <a:solidFill>
                <a:srgbClr val="000000"/>
              </a:solidFill>
              <a:latin typeface="Anton"/>
              <a:ea typeface="Anton"/>
              <a:cs typeface="Anton"/>
              <a:sym typeface="Anton"/>
            </a:endParaRPr>
          </a:p>
        </p:txBody>
      </p:sp>
      <p:pic>
        <p:nvPicPr>
          <p:cNvPr id="600" name="Google Shape;600;p67"/>
          <p:cNvPicPr preferRelativeResize="0"/>
          <p:nvPr/>
        </p:nvPicPr>
        <p:blipFill rotWithShape="1">
          <a:blip r:embed="rId4">
            <a:alphaModFix/>
          </a:blip>
          <a:srcRect b="16862" l="4192" r="4064" t="18973"/>
          <a:stretch/>
        </p:blipFill>
        <p:spPr>
          <a:xfrm>
            <a:off x="1866788" y="1506091"/>
            <a:ext cx="5410414" cy="2671475"/>
          </a:xfrm>
          <a:prstGeom prst="rect">
            <a:avLst/>
          </a:prstGeom>
          <a:noFill/>
          <a:ln>
            <a:noFill/>
          </a:ln>
        </p:spPr>
      </p:pic>
      <p:sp>
        <p:nvSpPr>
          <p:cNvPr id="601" name="Google Shape;601;p67"/>
          <p:cNvSpPr/>
          <p:nvPr/>
        </p:nvSpPr>
        <p:spPr>
          <a:xfrm>
            <a:off x="228400" y="131450"/>
            <a:ext cx="1913100" cy="330600"/>
          </a:xfrm>
          <a:prstGeom prst="homePlate">
            <a:avLst>
              <a:gd fmla="val 50000" name="adj"/>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Didact Gothic"/>
                <a:ea typeface="Didact Gothic"/>
                <a:cs typeface="Didact Gothic"/>
                <a:sym typeface="Didact Gothic"/>
              </a:rPr>
              <a:t>EMPATIZAR</a:t>
            </a:r>
            <a:endParaRPr b="1" sz="1200">
              <a:solidFill>
                <a:srgbClr val="FFFFFF"/>
              </a:solidFill>
              <a:latin typeface="Didact Gothic"/>
              <a:ea typeface="Didact Gothic"/>
              <a:cs typeface="Didact Gothic"/>
              <a:sym typeface="Didact Gothic"/>
            </a:endParaRPr>
          </a:p>
        </p:txBody>
      </p:sp>
      <p:sp>
        <p:nvSpPr>
          <p:cNvPr id="602" name="Google Shape;602;p67"/>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603" name="Google Shape;603;p67"/>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604" name="Google Shape;604;p67"/>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605" name="Google Shape;605;p67"/>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9" name="Shape 609"/>
        <p:cNvGrpSpPr/>
        <p:nvPr/>
      </p:nvGrpSpPr>
      <p:grpSpPr>
        <a:xfrm>
          <a:off x="0" y="0"/>
          <a:ext cx="0" cy="0"/>
          <a:chOff x="0" y="0"/>
          <a:chExt cx="0" cy="0"/>
        </a:xfrm>
      </p:grpSpPr>
      <p:pic>
        <p:nvPicPr>
          <p:cNvPr id="610" name="Google Shape;610;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11" name="Google Shape;611;p68"/>
          <p:cNvSpPr txBox="1"/>
          <p:nvPr/>
        </p:nvSpPr>
        <p:spPr>
          <a:xfrm>
            <a:off x="2442763" y="645350"/>
            <a:ext cx="42585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u="none" cap="none" strike="noStrike">
                <a:solidFill>
                  <a:srgbClr val="000000"/>
                </a:solidFill>
                <a:latin typeface="Anton"/>
                <a:ea typeface="Anton"/>
                <a:cs typeface="Anton"/>
                <a:sym typeface="Anton"/>
              </a:rPr>
              <a:t>MAPA DE ACTORES</a:t>
            </a:r>
            <a:endParaRPr i="1" sz="3600" u="none" cap="none" strike="noStrike">
              <a:solidFill>
                <a:srgbClr val="000000"/>
              </a:solidFill>
              <a:latin typeface="Anton"/>
              <a:ea typeface="Anton"/>
              <a:cs typeface="Anton"/>
              <a:sym typeface="Anton"/>
            </a:endParaRPr>
          </a:p>
        </p:txBody>
      </p:sp>
      <p:pic>
        <p:nvPicPr>
          <p:cNvPr id="612" name="Google Shape;612;p68"/>
          <p:cNvPicPr preferRelativeResize="0"/>
          <p:nvPr/>
        </p:nvPicPr>
        <p:blipFill rotWithShape="1">
          <a:blip r:embed="rId4">
            <a:alphaModFix/>
          </a:blip>
          <a:srcRect b="0" l="0" r="0" t="0"/>
          <a:stretch/>
        </p:blipFill>
        <p:spPr>
          <a:xfrm>
            <a:off x="4572005" y="1394247"/>
            <a:ext cx="4169106" cy="3126825"/>
          </a:xfrm>
          <a:prstGeom prst="rect">
            <a:avLst/>
          </a:prstGeom>
          <a:noFill/>
          <a:ln>
            <a:noFill/>
          </a:ln>
        </p:spPr>
      </p:pic>
      <p:pic>
        <p:nvPicPr>
          <p:cNvPr id="613" name="Google Shape;613;p68"/>
          <p:cNvPicPr preferRelativeResize="0"/>
          <p:nvPr/>
        </p:nvPicPr>
        <p:blipFill rotWithShape="1">
          <a:blip r:embed="rId5">
            <a:alphaModFix/>
          </a:blip>
          <a:srcRect b="0" l="0" r="0" t="0"/>
          <a:stretch/>
        </p:blipFill>
        <p:spPr>
          <a:xfrm>
            <a:off x="402941" y="1394247"/>
            <a:ext cx="4169079" cy="3126818"/>
          </a:xfrm>
          <a:prstGeom prst="rect">
            <a:avLst/>
          </a:prstGeom>
          <a:noFill/>
          <a:ln>
            <a:noFill/>
          </a:ln>
        </p:spPr>
      </p:pic>
      <p:sp>
        <p:nvSpPr>
          <p:cNvPr id="614" name="Google Shape;614;p68"/>
          <p:cNvSpPr/>
          <p:nvPr/>
        </p:nvSpPr>
        <p:spPr>
          <a:xfrm>
            <a:off x="228400" y="131450"/>
            <a:ext cx="1913100" cy="330600"/>
          </a:xfrm>
          <a:prstGeom prst="homePlate">
            <a:avLst>
              <a:gd fmla="val 50000" name="adj"/>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Didact Gothic"/>
                <a:ea typeface="Didact Gothic"/>
                <a:cs typeface="Didact Gothic"/>
                <a:sym typeface="Didact Gothic"/>
              </a:rPr>
              <a:t>EMPATIZAR</a:t>
            </a:r>
            <a:endParaRPr b="1" sz="1200">
              <a:solidFill>
                <a:srgbClr val="FFFFFF"/>
              </a:solidFill>
              <a:latin typeface="Didact Gothic"/>
              <a:ea typeface="Didact Gothic"/>
              <a:cs typeface="Didact Gothic"/>
              <a:sym typeface="Didact Gothic"/>
            </a:endParaRPr>
          </a:p>
        </p:txBody>
      </p:sp>
      <p:sp>
        <p:nvSpPr>
          <p:cNvPr id="615" name="Google Shape;615;p68"/>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616" name="Google Shape;616;p68"/>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617" name="Google Shape;617;p68"/>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618" name="Google Shape;618;p68"/>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2" name="Shape 622"/>
        <p:cNvGrpSpPr/>
        <p:nvPr/>
      </p:nvGrpSpPr>
      <p:grpSpPr>
        <a:xfrm>
          <a:off x="0" y="0"/>
          <a:ext cx="0" cy="0"/>
          <a:chOff x="0" y="0"/>
          <a:chExt cx="0" cy="0"/>
        </a:xfrm>
      </p:grpSpPr>
      <p:pic>
        <p:nvPicPr>
          <p:cNvPr id="623" name="Google Shape;623;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24" name="Google Shape;624;p69"/>
          <p:cNvSpPr txBox="1"/>
          <p:nvPr/>
        </p:nvSpPr>
        <p:spPr>
          <a:xfrm>
            <a:off x="2442763" y="645350"/>
            <a:ext cx="42585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MAPA DE TRAYECTO</a:t>
            </a:r>
            <a:endParaRPr b="0" i="1" sz="3600" u="none" cap="none" strike="noStrike">
              <a:solidFill>
                <a:srgbClr val="000000"/>
              </a:solidFill>
              <a:latin typeface="Anton"/>
              <a:ea typeface="Anton"/>
              <a:cs typeface="Anton"/>
              <a:sym typeface="Anton"/>
            </a:endParaRPr>
          </a:p>
        </p:txBody>
      </p:sp>
      <p:pic>
        <p:nvPicPr>
          <p:cNvPr id="625" name="Google Shape;625;p69"/>
          <p:cNvPicPr preferRelativeResize="0"/>
          <p:nvPr/>
        </p:nvPicPr>
        <p:blipFill rotWithShape="1">
          <a:blip r:embed="rId4">
            <a:alphaModFix/>
          </a:blip>
          <a:srcRect b="0" l="0" r="0" t="0"/>
          <a:stretch/>
        </p:blipFill>
        <p:spPr>
          <a:xfrm>
            <a:off x="1420475" y="1559600"/>
            <a:ext cx="6303039" cy="3000000"/>
          </a:xfrm>
          <a:prstGeom prst="rect">
            <a:avLst/>
          </a:prstGeom>
          <a:noFill/>
          <a:ln>
            <a:noFill/>
          </a:ln>
        </p:spPr>
      </p:pic>
      <p:sp>
        <p:nvSpPr>
          <p:cNvPr id="626" name="Google Shape;626;p69"/>
          <p:cNvSpPr/>
          <p:nvPr/>
        </p:nvSpPr>
        <p:spPr>
          <a:xfrm>
            <a:off x="228400" y="131450"/>
            <a:ext cx="1913100" cy="330600"/>
          </a:xfrm>
          <a:prstGeom prst="homePlate">
            <a:avLst>
              <a:gd fmla="val 50000" name="adj"/>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Didact Gothic"/>
                <a:ea typeface="Didact Gothic"/>
                <a:cs typeface="Didact Gothic"/>
                <a:sym typeface="Didact Gothic"/>
              </a:rPr>
              <a:t>EMPATIZAR</a:t>
            </a:r>
            <a:endParaRPr b="1" sz="1200">
              <a:solidFill>
                <a:srgbClr val="FFFFFF"/>
              </a:solidFill>
              <a:latin typeface="Didact Gothic"/>
              <a:ea typeface="Didact Gothic"/>
              <a:cs typeface="Didact Gothic"/>
              <a:sym typeface="Didact Gothic"/>
            </a:endParaRPr>
          </a:p>
        </p:txBody>
      </p:sp>
      <p:sp>
        <p:nvSpPr>
          <p:cNvPr id="627" name="Google Shape;627;p69"/>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628" name="Google Shape;628;p69"/>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629" name="Google Shape;629;p69"/>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630" name="Google Shape;630;p69"/>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34" name="Shape 634"/>
        <p:cNvGrpSpPr/>
        <p:nvPr/>
      </p:nvGrpSpPr>
      <p:grpSpPr>
        <a:xfrm>
          <a:off x="0" y="0"/>
          <a:ext cx="0" cy="0"/>
          <a:chOff x="0" y="0"/>
          <a:chExt cx="0" cy="0"/>
        </a:xfrm>
      </p:grpSpPr>
      <p:pic>
        <p:nvPicPr>
          <p:cNvPr id="635" name="Google Shape;635;p70"/>
          <p:cNvPicPr preferRelativeResize="0"/>
          <p:nvPr/>
        </p:nvPicPr>
        <p:blipFill rotWithShape="1">
          <a:blip r:embed="rId3">
            <a:alphaModFix/>
          </a:blip>
          <a:srcRect b="19087" l="0" r="0" t="0"/>
          <a:stretch/>
        </p:blipFill>
        <p:spPr>
          <a:xfrm>
            <a:off x="1288648" y="627849"/>
            <a:ext cx="6566679" cy="3887825"/>
          </a:xfrm>
          <a:prstGeom prst="rect">
            <a:avLst/>
          </a:prstGeom>
          <a:noFill/>
          <a:ln>
            <a:noFill/>
          </a:ln>
        </p:spPr>
      </p:pic>
      <p:pic>
        <p:nvPicPr>
          <p:cNvPr id="636" name="Google Shape;636;p7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37" name="Google Shape;637;p70"/>
          <p:cNvSpPr/>
          <p:nvPr/>
        </p:nvSpPr>
        <p:spPr>
          <a:xfrm>
            <a:off x="228400" y="131450"/>
            <a:ext cx="1913100" cy="330600"/>
          </a:xfrm>
          <a:prstGeom prst="homePlate">
            <a:avLst>
              <a:gd fmla="val 50000" name="adj"/>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Didact Gothic"/>
                <a:ea typeface="Didact Gothic"/>
                <a:cs typeface="Didact Gothic"/>
                <a:sym typeface="Didact Gothic"/>
              </a:rPr>
              <a:t>EMPATIZAR</a:t>
            </a:r>
            <a:endParaRPr b="1" sz="1200">
              <a:solidFill>
                <a:srgbClr val="FFFFFF"/>
              </a:solidFill>
              <a:latin typeface="Didact Gothic"/>
              <a:ea typeface="Didact Gothic"/>
              <a:cs typeface="Didact Gothic"/>
              <a:sym typeface="Didact Gothic"/>
            </a:endParaRPr>
          </a:p>
        </p:txBody>
      </p:sp>
      <p:sp>
        <p:nvSpPr>
          <p:cNvPr id="638" name="Google Shape;638;p70"/>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639" name="Google Shape;639;p70"/>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640" name="Google Shape;640;p70"/>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641" name="Google Shape;641;p70"/>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45" name="Shape 645"/>
        <p:cNvGrpSpPr/>
        <p:nvPr/>
      </p:nvGrpSpPr>
      <p:grpSpPr>
        <a:xfrm>
          <a:off x="0" y="0"/>
          <a:ext cx="0" cy="0"/>
          <a:chOff x="0" y="0"/>
          <a:chExt cx="0" cy="0"/>
        </a:xfrm>
      </p:grpSpPr>
      <p:pic>
        <p:nvPicPr>
          <p:cNvPr id="646" name="Google Shape;646;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47" name="Google Shape;647;p71"/>
          <p:cNvSpPr txBox="1"/>
          <p:nvPr/>
        </p:nvSpPr>
        <p:spPr>
          <a:xfrm>
            <a:off x="2442738" y="482675"/>
            <a:ext cx="42585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MAPA DE TRAYECTO</a:t>
            </a:r>
            <a:endParaRPr b="0" i="1" sz="3600" u="none" cap="none" strike="noStrike">
              <a:solidFill>
                <a:srgbClr val="000000"/>
              </a:solidFill>
              <a:latin typeface="Anton"/>
              <a:ea typeface="Anton"/>
              <a:cs typeface="Anton"/>
              <a:sym typeface="Anton"/>
            </a:endParaRPr>
          </a:p>
        </p:txBody>
      </p:sp>
      <p:pic>
        <p:nvPicPr>
          <p:cNvPr id="648" name="Google Shape;648;p71"/>
          <p:cNvPicPr preferRelativeResize="0"/>
          <p:nvPr/>
        </p:nvPicPr>
        <p:blipFill rotWithShape="1">
          <a:blip r:embed="rId4">
            <a:alphaModFix/>
          </a:blip>
          <a:srcRect b="0" l="0" r="0" t="0"/>
          <a:stretch/>
        </p:blipFill>
        <p:spPr>
          <a:xfrm>
            <a:off x="671045" y="1342531"/>
            <a:ext cx="5059628" cy="3052231"/>
          </a:xfrm>
          <a:prstGeom prst="rect">
            <a:avLst/>
          </a:prstGeom>
          <a:noFill/>
          <a:ln>
            <a:noFill/>
          </a:ln>
        </p:spPr>
      </p:pic>
      <p:pic>
        <p:nvPicPr>
          <p:cNvPr id="649" name="Google Shape;649;p71"/>
          <p:cNvPicPr preferRelativeResize="0"/>
          <p:nvPr/>
        </p:nvPicPr>
        <p:blipFill rotWithShape="1">
          <a:blip r:embed="rId5">
            <a:alphaModFix/>
          </a:blip>
          <a:srcRect b="0" l="0" r="0" t="0"/>
          <a:stretch/>
        </p:blipFill>
        <p:spPr>
          <a:xfrm>
            <a:off x="4403274" y="1342513"/>
            <a:ext cx="4069681" cy="3052231"/>
          </a:xfrm>
          <a:prstGeom prst="rect">
            <a:avLst/>
          </a:prstGeom>
          <a:noFill/>
          <a:ln>
            <a:noFill/>
          </a:ln>
        </p:spPr>
      </p:pic>
      <p:sp>
        <p:nvSpPr>
          <p:cNvPr id="650" name="Google Shape;650;p71"/>
          <p:cNvSpPr/>
          <p:nvPr/>
        </p:nvSpPr>
        <p:spPr>
          <a:xfrm>
            <a:off x="228400" y="131450"/>
            <a:ext cx="1913100" cy="330600"/>
          </a:xfrm>
          <a:prstGeom prst="homePlate">
            <a:avLst>
              <a:gd fmla="val 50000" name="adj"/>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Didact Gothic"/>
                <a:ea typeface="Didact Gothic"/>
                <a:cs typeface="Didact Gothic"/>
                <a:sym typeface="Didact Gothic"/>
              </a:rPr>
              <a:t>EMPATIZAR</a:t>
            </a:r>
            <a:endParaRPr b="1" sz="1200">
              <a:solidFill>
                <a:srgbClr val="FFFFFF"/>
              </a:solidFill>
              <a:latin typeface="Didact Gothic"/>
              <a:ea typeface="Didact Gothic"/>
              <a:cs typeface="Didact Gothic"/>
              <a:sym typeface="Didact Gothic"/>
            </a:endParaRPr>
          </a:p>
        </p:txBody>
      </p:sp>
      <p:sp>
        <p:nvSpPr>
          <p:cNvPr id="651" name="Google Shape;651;p71"/>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652" name="Google Shape;652;p71"/>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653" name="Google Shape;653;p71"/>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654" name="Google Shape;654;p71"/>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8" name="Shape 658"/>
        <p:cNvGrpSpPr/>
        <p:nvPr/>
      </p:nvGrpSpPr>
      <p:grpSpPr>
        <a:xfrm>
          <a:off x="0" y="0"/>
          <a:ext cx="0" cy="0"/>
          <a:chOff x="0" y="0"/>
          <a:chExt cx="0" cy="0"/>
        </a:xfrm>
      </p:grpSpPr>
      <p:sp>
        <p:nvSpPr>
          <p:cNvPr id="659" name="Google Shape;659;p72"/>
          <p:cNvSpPr/>
          <p:nvPr/>
        </p:nvSpPr>
        <p:spPr>
          <a:xfrm>
            <a:off x="-125" y="0"/>
            <a:ext cx="9144000" cy="4477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1" name="Google Shape;661;p72"/>
          <p:cNvSpPr txBox="1"/>
          <p:nvPr/>
        </p:nvSpPr>
        <p:spPr>
          <a:xfrm>
            <a:off x="260025" y="4532625"/>
            <a:ext cx="7224900" cy="5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i="0" lang="en-GB" sz="2000" u="none" cap="none" strike="noStrike">
                <a:solidFill>
                  <a:srgbClr val="000000"/>
                </a:solidFill>
                <a:latin typeface="Helvetica Neue"/>
                <a:ea typeface="Helvetica Neue"/>
                <a:cs typeface="Helvetica Neue"/>
                <a:sym typeface="Helvetica Neue"/>
              </a:rPr>
              <a:t>Entrevistas con usuarios</a:t>
            </a:r>
            <a:endParaRPr i="0" sz="2000" u="none" cap="none" strike="noStrike">
              <a:solidFill>
                <a:srgbClr val="000000"/>
              </a:solidFill>
              <a:latin typeface="Helvetica Neue"/>
              <a:ea typeface="Helvetica Neue"/>
              <a:cs typeface="Helvetica Neue"/>
              <a:sym typeface="Helvetica Neue"/>
            </a:endParaRPr>
          </a:p>
        </p:txBody>
      </p:sp>
      <p:pic>
        <p:nvPicPr>
          <p:cNvPr id="662" name="Google Shape;662;p72"/>
          <p:cNvPicPr preferRelativeResize="0"/>
          <p:nvPr/>
        </p:nvPicPr>
        <p:blipFill rotWithShape="1">
          <a:blip r:embed="rId4">
            <a:alphaModFix/>
          </a:blip>
          <a:srcRect b="0" l="0" r="0" t="0"/>
          <a:stretch/>
        </p:blipFill>
        <p:spPr>
          <a:xfrm>
            <a:off x="1331100" y="0"/>
            <a:ext cx="6713326" cy="4477726"/>
          </a:xfrm>
          <a:prstGeom prst="rect">
            <a:avLst/>
          </a:prstGeom>
          <a:noFill/>
          <a:ln>
            <a:noFill/>
          </a:ln>
        </p:spPr>
      </p:pic>
      <p:sp>
        <p:nvSpPr>
          <p:cNvPr id="663" name="Google Shape;663;p72"/>
          <p:cNvSpPr/>
          <p:nvPr/>
        </p:nvSpPr>
        <p:spPr>
          <a:xfrm>
            <a:off x="228400" y="131450"/>
            <a:ext cx="1913100" cy="330600"/>
          </a:xfrm>
          <a:prstGeom prst="homePlate">
            <a:avLst>
              <a:gd fmla="val 50000" name="adj"/>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Didact Gothic"/>
                <a:ea typeface="Didact Gothic"/>
                <a:cs typeface="Didact Gothic"/>
                <a:sym typeface="Didact Gothic"/>
              </a:rPr>
              <a:t>EMPATIZAR</a:t>
            </a:r>
            <a:endParaRPr b="1" sz="1200">
              <a:solidFill>
                <a:srgbClr val="FFFFFF"/>
              </a:solidFill>
              <a:latin typeface="Didact Gothic"/>
              <a:ea typeface="Didact Gothic"/>
              <a:cs typeface="Didact Gothic"/>
              <a:sym typeface="Didact Gothic"/>
            </a:endParaRPr>
          </a:p>
        </p:txBody>
      </p:sp>
      <p:sp>
        <p:nvSpPr>
          <p:cNvPr id="664" name="Google Shape;664;p72"/>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665" name="Google Shape;665;p72"/>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666" name="Google Shape;666;p72"/>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667" name="Google Shape;667;p72"/>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71" name="Shape 671"/>
        <p:cNvGrpSpPr/>
        <p:nvPr/>
      </p:nvGrpSpPr>
      <p:grpSpPr>
        <a:xfrm>
          <a:off x="0" y="0"/>
          <a:ext cx="0" cy="0"/>
          <a:chOff x="0" y="0"/>
          <a:chExt cx="0" cy="0"/>
        </a:xfrm>
      </p:grpSpPr>
      <p:sp>
        <p:nvSpPr>
          <p:cNvPr id="672" name="Google Shape;672;p73"/>
          <p:cNvSpPr/>
          <p:nvPr/>
        </p:nvSpPr>
        <p:spPr>
          <a:xfrm>
            <a:off x="-125" y="0"/>
            <a:ext cx="9144000" cy="44778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3" name="Google Shape;673;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4" name="Google Shape;674;p73"/>
          <p:cNvSpPr txBox="1"/>
          <p:nvPr/>
        </p:nvSpPr>
        <p:spPr>
          <a:xfrm>
            <a:off x="228401" y="4532625"/>
            <a:ext cx="6890400" cy="5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i="0" lang="en-GB" sz="2000" u="none" cap="none" strike="noStrike">
                <a:solidFill>
                  <a:srgbClr val="000000"/>
                </a:solidFill>
                <a:latin typeface="Helvetica Neue"/>
                <a:ea typeface="Helvetica Neue"/>
                <a:cs typeface="Helvetica Neue"/>
                <a:sym typeface="Helvetica Neue"/>
              </a:rPr>
              <a:t>Observacion directa (Shadowing)</a:t>
            </a:r>
            <a:endParaRPr i="0" sz="2000" u="none" cap="none" strike="noStrike">
              <a:solidFill>
                <a:srgbClr val="000000"/>
              </a:solidFill>
              <a:latin typeface="Helvetica Neue"/>
              <a:ea typeface="Helvetica Neue"/>
              <a:cs typeface="Helvetica Neue"/>
              <a:sym typeface="Helvetica Neue"/>
            </a:endParaRPr>
          </a:p>
        </p:txBody>
      </p:sp>
      <p:pic>
        <p:nvPicPr>
          <p:cNvPr id="675" name="Google Shape;675;p73"/>
          <p:cNvPicPr preferRelativeResize="0"/>
          <p:nvPr/>
        </p:nvPicPr>
        <p:blipFill rotWithShape="1">
          <a:blip r:embed="rId4">
            <a:alphaModFix/>
          </a:blip>
          <a:srcRect b="0" l="0" r="0" t="0"/>
          <a:stretch/>
        </p:blipFill>
        <p:spPr>
          <a:xfrm>
            <a:off x="1586800" y="0"/>
            <a:ext cx="5970400" cy="4477800"/>
          </a:xfrm>
          <a:prstGeom prst="rect">
            <a:avLst/>
          </a:prstGeom>
          <a:noFill/>
          <a:ln>
            <a:noFill/>
          </a:ln>
        </p:spPr>
      </p:pic>
      <p:sp>
        <p:nvSpPr>
          <p:cNvPr id="676" name="Google Shape;676;p73"/>
          <p:cNvSpPr/>
          <p:nvPr/>
        </p:nvSpPr>
        <p:spPr>
          <a:xfrm>
            <a:off x="228400" y="131450"/>
            <a:ext cx="1913100" cy="330600"/>
          </a:xfrm>
          <a:prstGeom prst="homePlate">
            <a:avLst>
              <a:gd fmla="val 50000" name="adj"/>
            </a:avLst>
          </a:prstGeom>
          <a:solidFill>
            <a:srgbClr val="545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Didact Gothic"/>
                <a:ea typeface="Didact Gothic"/>
                <a:cs typeface="Didact Gothic"/>
                <a:sym typeface="Didact Gothic"/>
              </a:rPr>
              <a:t>EMPATIZAR</a:t>
            </a:r>
            <a:endParaRPr b="1" sz="1200">
              <a:solidFill>
                <a:srgbClr val="FFFFFF"/>
              </a:solidFill>
              <a:latin typeface="Didact Gothic"/>
              <a:ea typeface="Didact Gothic"/>
              <a:cs typeface="Didact Gothic"/>
              <a:sym typeface="Didact Gothic"/>
            </a:endParaRPr>
          </a:p>
        </p:txBody>
      </p:sp>
      <p:sp>
        <p:nvSpPr>
          <p:cNvPr id="677" name="Google Shape;677;p73"/>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678" name="Google Shape;678;p73"/>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679" name="Google Shape;679;p73"/>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680" name="Google Shape;680;p73"/>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684" name="Shape 684"/>
        <p:cNvGrpSpPr/>
        <p:nvPr/>
      </p:nvGrpSpPr>
      <p:grpSpPr>
        <a:xfrm>
          <a:off x="0" y="0"/>
          <a:ext cx="0" cy="0"/>
          <a:chOff x="0" y="0"/>
          <a:chExt cx="0" cy="0"/>
        </a:xfrm>
      </p:grpSpPr>
      <p:sp>
        <p:nvSpPr>
          <p:cNvPr id="685" name="Google Shape;685;p74"/>
          <p:cNvSpPr txBox="1"/>
          <p:nvPr/>
        </p:nvSpPr>
        <p:spPr>
          <a:xfrm>
            <a:off x="852150" y="26530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686" name="Google Shape;686;p74"/>
          <p:cNvSpPr txBox="1"/>
          <p:nvPr/>
        </p:nvSpPr>
        <p:spPr>
          <a:xfrm>
            <a:off x="852150" y="833900"/>
            <a:ext cx="7439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DEFINIR</a:t>
            </a:r>
            <a:endParaRPr b="0" i="1" sz="4000" u="none" cap="none" strike="noStrike">
              <a:solidFill>
                <a:srgbClr val="000000"/>
              </a:solidFill>
              <a:latin typeface="Anton"/>
              <a:ea typeface="Anton"/>
              <a:cs typeface="Anton"/>
              <a:sym typeface="Anton"/>
            </a:endParaRPr>
          </a:p>
        </p:txBody>
      </p:sp>
      <p:sp>
        <p:nvSpPr>
          <p:cNvPr id="687" name="Google Shape;687;p74"/>
          <p:cNvSpPr txBox="1"/>
          <p:nvPr/>
        </p:nvSpPr>
        <p:spPr>
          <a:xfrm>
            <a:off x="1130675" y="2171963"/>
            <a:ext cx="7257900" cy="2042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rPr i="0" lang="en-GB" sz="1800" u="none" cap="none" strike="noStrike">
                <a:solidFill>
                  <a:srgbClr val="000000"/>
                </a:solidFill>
                <a:latin typeface="Helvetica Neue Light"/>
                <a:ea typeface="Helvetica Neue Light"/>
                <a:cs typeface="Helvetica Neue Light"/>
                <a:sym typeface="Helvetica Neue Light"/>
              </a:rPr>
              <a:t>Es importante determinar con exactitud el desafío del proyecto basado en lo aprendido del usuario y su contexto.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rPr b="1" i="0" lang="en-GB" sz="1800" u="none" cap="none" strike="noStrike">
                <a:solidFill>
                  <a:srgbClr val="000000"/>
                </a:solidFill>
                <a:latin typeface="Helvetica Neue"/>
                <a:ea typeface="Helvetica Neue"/>
                <a:cs typeface="Helvetica Neue"/>
                <a:sym typeface="Helvetica Neue"/>
              </a:rPr>
              <a:t>Enmarcar el problema adecuado es la única manera de crear la solución correcta. </a:t>
            </a:r>
            <a:endParaRPr b="1"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i="0" sz="1800" u="none" cap="none" strike="noStrike">
              <a:solidFill>
                <a:srgbClr val="000000"/>
              </a:solidFill>
              <a:latin typeface="Helvetica Neue"/>
              <a:ea typeface="Helvetica Neue"/>
              <a:cs typeface="Helvetica Neue"/>
              <a:sym typeface="Helvetica Neue"/>
            </a:endParaRPr>
          </a:p>
        </p:txBody>
      </p:sp>
      <p:pic>
        <p:nvPicPr>
          <p:cNvPr id="688" name="Google Shape;688;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89" name="Google Shape;689;p74"/>
          <p:cNvSpPr/>
          <p:nvPr/>
        </p:nvSpPr>
        <p:spPr>
          <a:xfrm>
            <a:off x="228400" y="131450"/>
            <a:ext cx="1913100" cy="330600"/>
          </a:xfrm>
          <a:prstGeom prst="homePlate">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EMPATIZAR</a:t>
            </a:r>
            <a:endParaRPr b="1" sz="1200">
              <a:solidFill>
                <a:srgbClr val="EEFF41"/>
              </a:solidFill>
              <a:latin typeface="Didact Gothic"/>
              <a:ea typeface="Didact Gothic"/>
              <a:cs typeface="Didact Gothic"/>
              <a:sym typeface="Didact Gothic"/>
            </a:endParaRPr>
          </a:p>
        </p:txBody>
      </p:sp>
      <p:sp>
        <p:nvSpPr>
          <p:cNvPr id="690" name="Google Shape;690;p74"/>
          <p:cNvSpPr/>
          <p:nvPr/>
        </p:nvSpPr>
        <p:spPr>
          <a:xfrm>
            <a:off x="2056608" y="131450"/>
            <a:ext cx="1807500" cy="3306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222222"/>
                </a:solidFill>
                <a:latin typeface="Didact Gothic"/>
                <a:ea typeface="Didact Gothic"/>
                <a:cs typeface="Didact Gothic"/>
                <a:sym typeface="Didact Gothic"/>
              </a:rPr>
              <a:t>DEFINIR</a:t>
            </a:r>
            <a:endParaRPr b="1" sz="1200">
              <a:solidFill>
                <a:srgbClr val="222222"/>
              </a:solidFill>
              <a:latin typeface="Didact Gothic"/>
              <a:ea typeface="Didact Gothic"/>
              <a:cs typeface="Didact Gothic"/>
              <a:sym typeface="Didact Gothic"/>
            </a:endParaRPr>
          </a:p>
        </p:txBody>
      </p:sp>
      <p:sp>
        <p:nvSpPr>
          <p:cNvPr id="691" name="Google Shape;691;p74"/>
          <p:cNvSpPr/>
          <p:nvPr/>
        </p:nvSpPr>
        <p:spPr>
          <a:xfrm>
            <a:off x="3746809"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IDEAR</a:t>
            </a:r>
            <a:endParaRPr b="1" sz="1200">
              <a:solidFill>
                <a:srgbClr val="EEFF41"/>
              </a:solidFill>
              <a:latin typeface="Didact Gothic"/>
              <a:ea typeface="Didact Gothic"/>
              <a:cs typeface="Didact Gothic"/>
              <a:sym typeface="Didact Gothic"/>
            </a:endParaRPr>
          </a:p>
        </p:txBody>
      </p:sp>
      <p:sp>
        <p:nvSpPr>
          <p:cNvPr id="692" name="Google Shape;692;p74"/>
          <p:cNvSpPr/>
          <p:nvPr/>
        </p:nvSpPr>
        <p:spPr>
          <a:xfrm>
            <a:off x="5459440"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PROTOTIPAR</a:t>
            </a:r>
            <a:endParaRPr b="1" sz="1200">
              <a:solidFill>
                <a:srgbClr val="EEFF41"/>
              </a:solidFill>
              <a:latin typeface="Didact Gothic"/>
              <a:ea typeface="Didact Gothic"/>
              <a:cs typeface="Didact Gothic"/>
              <a:sym typeface="Didact Gothic"/>
            </a:endParaRPr>
          </a:p>
        </p:txBody>
      </p:sp>
      <p:sp>
        <p:nvSpPr>
          <p:cNvPr id="693" name="Google Shape;693;p74"/>
          <p:cNvSpPr/>
          <p:nvPr/>
        </p:nvSpPr>
        <p:spPr>
          <a:xfrm>
            <a:off x="715961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EVALUAR</a:t>
            </a:r>
            <a:endParaRPr b="1" sz="1200">
              <a:solidFill>
                <a:srgbClr val="EEFF41"/>
              </a:solidFill>
              <a:latin typeface="Didact Gothic"/>
              <a:ea typeface="Didact Gothic"/>
              <a:cs typeface="Didact Gothic"/>
              <a:sym typeface="Didact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0"/>
          <p:cNvSpPr txBox="1"/>
          <p:nvPr/>
        </p:nvSpPr>
        <p:spPr>
          <a:xfrm>
            <a:off x="831150" y="2010300"/>
            <a:ext cx="3674100" cy="20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DCU: </a:t>
            </a:r>
            <a:r>
              <a:rPr lang="en-GB">
                <a:solidFill>
                  <a:schemeClr val="dk1"/>
                </a:solidFill>
                <a:latin typeface="Helvetica Neue Light"/>
                <a:ea typeface="Helvetica Neue Light"/>
                <a:cs typeface="Helvetica Neue Light"/>
                <a:sym typeface="Helvetica Neue Light"/>
              </a:rPr>
              <a:t>Sigue una serie de métodos y técnicas definidas para analizar, diseñar y evaluar. Proceso iterativo en el que el diseño y la evaluación se incorporan desde la fase inicial.</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Usabilidad: </a:t>
            </a:r>
            <a:r>
              <a:rPr lang="en-GB">
                <a:solidFill>
                  <a:schemeClr val="dk1"/>
                </a:solidFill>
                <a:latin typeface="Helvetica Neue Light"/>
                <a:ea typeface="Helvetica Neue Light"/>
                <a:cs typeface="Helvetica Neue Light"/>
                <a:sym typeface="Helvetica Neue Light"/>
              </a:rPr>
              <a:t>existe una dimensión objetiva, la cual se mide mediante la observación y una dimensión subjetiva que se basa en la percepción del usuario.</a:t>
            </a:r>
            <a:endParaRPr>
              <a:solidFill>
                <a:schemeClr val="dk1"/>
              </a:solidFill>
              <a:latin typeface="Helvetica Neue Light"/>
              <a:ea typeface="Helvetica Neue Light"/>
              <a:cs typeface="Helvetica Neue Light"/>
              <a:sym typeface="Helvetica Neue Light"/>
            </a:endParaRPr>
          </a:p>
        </p:txBody>
      </p:sp>
      <p:sp>
        <p:nvSpPr>
          <p:cNvPr id="134" name="Google Shape;134;p30"/>
          <p:cNvSpPr txBox="1"/>
          <p:nvPr/>
        </p:nvSpPr>
        <p:spPr>
          <a:xfrm>
            <a:off x="562475" y="749200"/>
            <a:ext cx="7884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a:t>
            </a:r>
            <a:endParaRPr i="1" sz="2000">
              <a:latin typeface="Anton"/>
              <a:ea typeface="Anton"/>
              <a:cs typeface="Anton"/>
              <a:sym typeface="Anton"/>
            </a:endParaRPr>
          </a:p>
        </p:txBody>
      </p:sp>
      <p:sp>
        <p:nvSpPr>
          <p:cNvPr id="135" name="Google Shape;135;p30"/>
          <p:cNvSpPr txBox="1"/>
          <p:nvPr/>
        </p:nvSpPr>
        <p:spPr>
          <a:xfrm>
            <a:off x="4773275" y="2010300"/>
            <a:ext cx="3981300" cy="207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Diseño de Interacción:</a:t>
            </a:r>
            <a:r>
              <a:rPr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Debe presentar toda la información que un usuario necesita para crear un buen modelo conceptual del sistema, lo que permite su comprensión.</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b="1">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Modelos Mentales: </a:t>
            </a:r>
            <a:r>
              <a:rPr lang="en-GB">
                <a:solidFill>
                  <a:schemeClr val="dk1"/>
                </a:solidFill>
                <a:latin typeface="Helvetica Neue Light"/>
                <a:ea typeface="Helvetica Neue Light"/>
                <a:cs typeface="Helvetica Neue Light"/>
                <a:sym typeface="Helvetica Neue Light"/>
              </a:rPr>
              <a:t>son las imágenes en la mente de un usuario. Informan su expectativa de una cierta interacción y cómo funciona algo en el mundo real.</a:t>
            </a:r>
            <a:endParaRPr>
              <a:solidFill>
                <a:schemeClr val="dk1"/>
              </a:solidFill>
              <a:latin typeface="Helvetica Neue Light"/>
              <a:ea typeface="Helvetica Neue Light"/>
              <a:cs typeface="Helvetica Neue Light"/>
              <a:sym typeface="Helvetica Neue Light"/>
            </a:endParaRPr>
          </a:p>
        </p:txBody>
      </p:sp>
      <p:pic>
        <p:nvPicPr>
          <p:cNvPr id="136" name="Google Shape;136;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7" name="Shape 697"/>
        <p:cNvGrpSpPr/>
        <p:nvPr/>
      </p:nvGrpSpPr>
      <p:grpSpPr>
        <a:xfrm>
          <a:off x="0" y="0"/>
          <a:ext cx="0" cy="0"/>
          <a:chOff x="0" y="0"/>
          <a:chExt cx="0" cy="0"/>
        </a:xfrm>
      </p:grpSpPr>
      <p:sp>
        <p:nvSpPr>
          <p:cNvPr id="698" name="Google Shape;698;p75"/>
          <p:cNvSpPr txBox="1"/>
          <p:nvPr/>
        </p:nvSpPr>
        <p:spPr>
          <a:xfrm>
            <a:off x="942900" y="2065725"/>
            <a:ext cx="7258200" cy="1299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0" lang="en-GB" sz="2200" u="none" cap="none" strike="noStrike">
                <a:solidFill>
                  <a:srgbClr val="222222"/>
                </a:solidFill>
                <a:latin typeface="Helvetica Neue Light"/>
                <a:ea typeface="Helvetica Neue Light"/>
                <a:cs typeface="Helvetica Neue Light"/>
                <a:sym typeface="Helvetica Neue Light"/>
              </a:rPr>
              <a:t>El objetivo de esta etapa es desarrollar un </a:t>
            </a:r>
            <a:endParaRPr i="0" sz="2200" u="none" cap="none" strike="noStrike">
              <a:solidFill>
                <a:srgbClr val="2222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3000"/>
              <a:buFont typeface="Arial"/>
              <a:buNone/>
            </a:pPr>
            <a:r>
              <a:rPr i="0" lang="en-GB" sz="2200" u="none" cap="none" strike="noStrike">
                <a:solidFill>
                  <a:srgbClr val="222222"/>
                </a:solidFill>
                <a:latin typeface="Helvetica Neue Light"/>
                <a:ea typeface="Helvetica Neue Light"/>
                <a:cs typeface="Helvetica Neue Light"/>
                <a:sym typeface="Helvetica Neue Light"/>
              </a:rPr>
              <a:t>una</a:t>
            </a:r>
            <a:r>
              <a:rPr i="0" lang="en-GB" sz="2200" u="none" cap="none" strike="noStrike">
                <a:solidFill>
                  <a:srgbClr val="222222"/>
                </a:solidFill>
                <a:latin typeface="Helvetica Neue"/>
                <a:ea typeface="Helvetica Neue"/>
                <a:cs typeface="Helvetica Neue"/>
                <a:sym typeface="Helvetica Neue"/>
              </a:rPr>
              <a:t> </a:t>
            </a:r>
            <a:r>
              <a:rPr b="1" i="0" lang="en-GB" sz="2200" u="none" cap="none" strike="noStrike">
                <a:solidFill>
                  <a:srgbClr val="222222"/>
                </a:solidFill>
                <a:latin typeface="Helvetica Neue"/>
                <a:ea typeface="Helvetica Neue"/>
                <a:cs typeface="Helvetica Neue"/>
                <a:sym typeface="Helvetica Neue"/>
              </a:rPr>
              <a:t>declaración significativa y sintética del problema</a:t>
            </a:r>
            <a:r>
              <a:rPr i="0" lang="en-GB" sz="2200" u="none" cap="none" strike="noStrike">
                <a:solidFill>
                  <a:srgbClr val="222222"/>
                </a:solidFill>
                <a:latin typeface="Helvetica Neue"/>
                <a:ea typeface="Helvetica Neue"/>
                <a:cs typeface="Helvetica Neue"/>
                <a:sym typeface="Helvetica Neue"/>
              </a:rPr>
              <a:t>, </a:t>
            </a:r>
            <a:r>
              <a:rPr i="0" lang="en-GB" sz="2200" u="none" cap="none" strike="noStrike">
                <a:solidFill>
                  <a:srgbClr val="222222"/>
                </a:solidFill>
                <a:latin typeface="Helvetica Neue Light"/>
                <a:ea typeface="Helvetica Neue Light"/>
                <a:cs typeface="Helvetica Neue Light"/>
                <a:sym typeface="Helvetica Neue Light"/>
              </a:rPr>
              <a:t>un punto de vista.</a:t>
            </a:r>
            <a:endParaRPr i="0" sz="2200" u="none" cap="none" strike="noStrike">
              <a:solidFill>
                <a:srgbClr val="000000"/>
              </a:solidFill>
              <a:latin typeface="Helvetica Neue Light"/>
              <a:ea typeface="Helvetica Neue Light"/>
              <a:cs typeface="Helvetica Neue Light"/>
              <a:sym typeface="Helvetica Neue Light"/>
            </a:endParaRPr>
          </a:p>
        </p:txBody>
      </p:sp>
      <p:pic>
        <p:nvPicPr>
          <p:cNvPr id="699" name="Google Shape;699;p7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00" name="Google Shape;700;p75"/>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701" name="Google Shape;701;p75"/>
          <p:cNvSpPr/>
          <p:nvPr/>
        </p:nvSpPr>
        <p:spPr>
          <a:xfrm>
            <a:off x="2056608"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DEFINIR</a:t>
            </a:r>
            <a:endParaRPr b="1" sz="1200">
              <a:solidFill>
                <a:srgbClr val="FFFFFF"/>
              </a:solidFill>
              <a:latin typeface="Didact Gothic"/>
              <a:ea typeface="Didact Gothic"/>
              <a:cs typeface="Didact Gothic"/>
              <a:sym typeface="Didact Gothic"/>
            </a:endParaRPr>
          </a:p>
        </p:txBody>
      </p:sp>
      <p:sp>
        <p:nvSpPr>
          <p:cNvPr id="702" name="Google Shape;702;p75"/>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703" name="Google Shape;703;p75"/>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704" name="Google Shape;704;p75"/>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76"/>
          <p:cNvSpPr txBox="1"/>
          <p:nvPr/>
        </p:nvSpPr>
        <p:spPr>
          <a:xfrm>
            <a:off x="4324900" y="2879325"/>
            <a:ext cx="3740100" cy="655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i="0" lang="en-GB" sz="2500" u="none" cap="none" strike="noStrike">
                <a:solidFill>
                  <a:schemeClr val="dk1"/>
                </a:solidFill>
                <a:highlight>
                  <a:srgbClr val="FFFFFF"/>
                </a:highlight>
                <a:latin typeface="Helvetica Neue"/>
                <a:ea typeface="Helvetica Neue"/>
                <a:cs typeface="Helvetica Neue"/>
                <a:sym typeface="Helvetica Neue"/>
              </a:rPr>
              <a:t>Punto de vista</a:t>
            </a:r>
            <a:endParaRPr i="0" sz="2500" u="none" cap="none" strike="noStrike">
              <a:solidFill>
                <a:srgbClr val="000000"/>
              </a:solidFill>
              <a:latin typeface="Helvetica Neue"/>
              <a:ea typeface="Helvetica Neue"/>
              <a:cs typeface="Helvetica Neue"/>
              <a:sym typeface="Helvetica Neue"/>
            </a:endParaRPr>
          </a:p>
        </p:txBody>
      </p:sp>
      <p:sp>
        <p:nvSpPr>
          <p:cNvPr id="710" name="Google Shape;710;p76"/>
          <p:cNvSpPr txBox="1"/>
          <p:nvPr/>
        </p:nvSpPr>
        <p:spPr>
          <a:xfrm>
            <a:off x="4324900" y="1286000"/>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Point of view</a:t>
            </a:r>
            <a:endParaRPr b="0" i="1" sz="3600" u="none" cap="none" strike="noStrike">
              <a:solidFill>
                <a:srgbClr val="000000"/>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(POV)</a:t>
            </a:r>
            <a:endParaRPr b="0" i="1" sz="3600" u="none" cap="none" strike="noStrike">
              <a:solidFill>
                <a:srgbClr val="000000"/>
              </a:solidFill>
              <a:latin typeface="Anton"/>
              <a:ea typeface="Anton"/>
              <a:cs typeface="Anton"/>
              <a:sym typeface="Anton"/>
            </a:endParaRPr>
          </a:p>
        </p:txBody>
      </p:sp>
      <p:pic>
        <p:nvPicPr>
          <p:cNvPr id="711" name="Google Shape;711;p7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12" name="Google Shape;712;p76"/>
          <p:cNvPicPr preferRelativeResize="0"/>
          <p:nvPr/>
        </p:nvPicPr>
        <p:blipFill rotWithShape="1">
          <a:blip r:embed="rId4">
            <a:alphaModFix/>
          </a:blip>
          <a:srcRect b="0" l="40690" r="14148" t="0"/>
          <a:stretch/>
        </p:blipFill>
        <p:spPr>
          <a:xfrm flipH="1">
            <a:off x="1" y="0"/>
            <a:ext cx="3484519" cy="5143496"/>
          </a:xfrm>
          <a:prstGeom prst="rect">
            <a:avLst/>
          </a:prstGeom>
          <a:noFill/>
          <a:ln>
            <a:noFill/>
          </a:ln>
        </p:spPr>
      </p:pic>
      <p:sp>
        <p:nvSpPr>
          <p:cNvPr id="713" name="Google Shape;713;p76"/>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714" name="Google Shape;714;p76"/>
          <p:cNvSpPr/>
          <p:nvPr/>
        </p:nvSpPr>
        <p:spPr>
          <a:xfrm>
            <a:off x="2056608"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DEFINIR</a:t>
            </a:r>
            <a:endParaRPr b="1" sz="1200">
              <a:solidFill>
                <a:srgbClr val="FFFFFF"/>
              </a:solidFill>
              <a:latin typeface="Didact Gothic"/>
              <a:ea typeface="Didact Gothic"/>
              <a:cs typeface="Didact Gothic"/>
              <a:sym typeface="Didact Gothic"/>
            </a:endParaRPr>
          </a:p>
        </p:txBody>
      </p:sp>
      <p:sp>
        <p:nvSpPr>
          <p:cNvPr id="715" name="Google Shape;715;p76"/>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716" name="Google Shape;716;p76"/>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717" name="Google Shape;717;p76"/>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1" name="Shape 721"/>
        <p:cNvGrpSpPr/>
        <p:nvPr/>
      </p:nvGrpSpPr>
      <p:grpSpPr>
        <a:xfrm>
          <a:off x="0" y="0"/>
          <a:ext cx="0" cy="0"/>
          <a:chOff x="0" y="0"/>
          <a:chExt cx="0" cy="0"/>
        </a:xfrm>
      </p:grpSpPr>
      <p:sp>
        <p:nvSpPr>
          <p:cNvPr id="722" name="Google Shape;722;p77"/>
          <p:cNvSpPr txBox="1"/>
          <p:nvPr/>
        </p:nvSpPr>
        <p:spPr>
          <a:xfrm>
            <a:off x="942900" y="1713300"/>
            <a:ext cx="7258200" cy="1716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0" lang="en-GB" sz="3000" u="none" cap="none" strike="noStrike">
                <a:solidFill>
                  <a:srgbClr val="222222"/>
                </a:solidFill>
                <a:latin typeface="Helvetica Neue Light"/>
                <a:ea typeface="Helvetica Neue Light"/>
                <a:cs typeface="Helvetica Neue Light"/>
                <a:sym typeface="Helvetica Neue Light"/>
              </a:rPr>
              <a:t>Usuari</a:t>
            </a:r>
            <a:r>
              <a:rPr lang="en-GB" sz="3000">
                <a:solidFill>
                  <a:srgbClr val="222222"/>
                </a:solidFill>
                <a:latin typeface="Helvetica Neue Light"/>
                <a:ea typeface="Helvetica Neue Light"/>
                <a:cs typeface="Helvetica Neue Light"/>
                <a:sym typeface="Helvetica Neue Light"/>
              </a:rPr>
              <a:t>o…………………</a:t>
            </a:r>
            <a:r>
              <a:rPr b="1" i="0" lang="en-GB" sz="3000" u="none" cap="none" strike="noStrike">
                <a:solidFill>
                  <a:srgbClr val="222222"/>
                </a:solidFill>
                <a:latin typeface="Helvetica Neue"/>
                <a:ea typeface="Helvetica Neue"/>
                <a:cs typeface="Helvetica Neue"/>
                <a:sym typeface="Helvetica Neue"/>
              </a:rPr>
              <a:t>necesita</a:t>
            </a:r>
            <a:r>
              <a:rPr i="0" lang="en-GB" sz="3000" u="none" cap="none" strike="noStrike">
                <a:solidFill>
                  <a:srgbClr val="222222"/>
                </a:solidFill>
                <a:latin typeface="Helvetica Neue Light"/>
                <a:ea typeface="Helvetica Neue Light"/>
                <a:cs typeface="Helvetica Neue Light"/>
                <a:sym typeface="Helvetica Neue Light"/>
              </a:rPr>
              <a:t> ……….... problema ………………..</a:t>
            </a:r>
            <a:endParaRPr i="0" sz="3000" u="none" cap="none" strike="noStrike">
              <a:solidFill>
                <a:srgbClr val="2222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3000"/>
              <a:buFont typeface="Arial"/>
              <a:buNone/>
            </a:pPr>
            <a:r>
              <a:rPr b="1" i="0" lang="en-GB" sz="3000" u="none" cap="none" strike="noStrike">
                <a:solidFill>
                  <a:srgbClr val="222222"/>
                </a:solidFill>
                <a:latin typeface="Helvetica Neue"/>
                <a:ea typeface="Helvetica Neue"/>
                <a:cs typeface="Helvetica Neue"/>
                <a:sym typeface="Helvetica Neue"/>
              </a:rPr>
              <a:t>por</a:t>
            </a:r>
            <a:r>
              <a:rPr b="1" i="0" lang="en-GB" sz="3000" u="none" cap="none" strike="noStrike">
                <a:solidFill>
                  <a:srgbClr val="222222"/>
                </a:solidFill>
                <a:latin typeface="Helvetica Neue"/>
                <a:ea typeface="Helvetica Neue"/>
                <a:cs typeface="Helvetica Neue"/>
                <a:sym typeface="Helvetica Neue"/>
              </a:rPr>
              <a:t>que</a:t>
            </a:r>
            <a:r>
              <a:rPr i="0" lang="en-GB" sz="3000" u="none" cap="none" strike="noStrike">
                <a:solidFill>
                  <a:srgbClr val="222222"/>
                </a:solidFill>
                <a:latin typeface="Helvetica Neue Light"/>
                <a:ea typeface="Helvetica Neue Light"/>
                <a:cs typeface="Helvetica Neue Light"/>
                <a:sym typeface="Helvetica Neue Light"/>
              </a:rPr>
              <a:t>………</a:t>
            </a:r>
            <a:r>
              <a:rPr i="0" lang="en-GB" sz="3000" u="none" cap="none" strike="noStrike">
                <a:solidFill>
                  <a:srgbClr val="222222"/>
                </a:solidFill>
                <a:latin typeface="Helvetica Neue Light"/>
                <a:ea typeface="Helvetica Neue Light"/>
                <a:cs typeface="Helvetica Neue Light"/>
                <a:sym typeface="Helvetica Neue Light"/>
              </a:rPr>
              <a:t>…………………….. Insight.</a:t>
            </a:r>
            <a:endParaRPr i="0" sz="3000" u="none" cap="none" strike="noStrike">
              <a:solidFill>
                <a:srgbClr val="222222"/>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pic>
        <p:nvPicPr>
          <p:cNvPr id="723" name="Google Shape;723;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24" name="Google Shape;724;p77"/>
          <p:cNvSpPr txBox="1"/>
          <p:nvPr/>
        </p:nvSpPr>
        <p:spPr>
          <a:xfrm>
            <a:off x="2442763" y="721550"/>
            <a:ext cx="42585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ANATOMIA</a:t>
            </a:r>
            <a:endParaRPr b="0" i="1" sz="3600" u="none" cap="none" strike="noStrike">
              <a:solidFill>
                <a:srgbClr val="000000"/>
              </a:solidFill>
              <a:latin typeface="Anton"/>
              <a:ea typeface="Anton"/>
              <a:cs typeface="Anton"/>
              <a:sym typeface="Anton"/>
            </a:endParaRPr>
          </a:p>
        </p:txBody>
      </p:sp>
      <p:sp>
        <p:nvSpPr>
          <p:cNvPr id="725" name="Google Shape;725;p77"/>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726" name="Google Shape;726;p77"/>
          <p:cNvSpPr/>
          <p:nvPr/>
        </p:nvSpPr>
        <p:spPr>
          <a:xfrm>
            <a:off x="2056608"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DEFINIR</a:t>
            </a:r>
            <a:endParaRPr b="1" sz="1200">
              <a:solidFill>
                <a:srgbClr val="FFFFFF"/>
              </a:solidFill>
              <a:latin typeface="Didact Gothic"/>
              <a:ea typeface="Didact Gothic"/>
              <a:cs typeface="Didact Gothic"/>
              <a:sym typeface="Didact Gothic"/>
            </a:endParaRPr>
          </a:p>
        </p:txBody>
      </p:sp>
      <p:sp>
        <p:nvSpPr>
          <p:cNvPr id="727" name="Google Shape;727;p77"/>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728" name="Google Shape;728;p77"/>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729" name="Google Shape;729;p77"/>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3" name="Shape 733"/>
        <p:cNvGrpSpPr/>
        <p:nvPr/>
      </p:nvGrpSpPr>
      <p:grpSpPr>
        <a:xfrm>
          <a:off x="0" y="0"/>
          <a:ext cx="0" cy="0"/>
          <a:chOff x="0" y="0"/>
          <a:chExt cx="0" cy="0"/>
        </a:xfrm>
      </p:grpSpPr>
      <p:sp>
        <p:nvSpPr>
          <p:cNvPr id="734" name="Google Shape;734;p78"/>
          <p:cNvSpPr txBox="1"/>
          <p:nvPr/>
        </p:nvSpPr>
        <p:spPr>
          <a:xfrm>
            <a:off x="942900" y="1497975"/>
            <a:ext cx="7258200" cy="2491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i="0" lang="en-GB" sz="2000" u="none" cap="none" strike="noStrike">
                <a:solidFill>
                  <a:srgbClr val="222222"/>
                </a:solidFill>
                <a:latin typeface="Helvetica Neue Light"/>
                <a:ea typeface="Helvetica Neue Light"/>
                <a:cs typeface="Helvetica Neue Light"/>
                <a:sym typeface="Helvetica Neue Light"/>
              </a:rPr>
              <a:t>Martín es un ejecutivo que vive en Bariloche, tiene dos perros, Chiqui y Baco. Por su trabajo, viaja al menos dos veces por mes a Buenos Aires. Martín necesita encontrar al cuidador ideal que pueda mantener la rutina de sus perros, porque él piensa mucho en ellos y se siente mal cuando los deja con desconocidos mientras está de viaje.</a:t>
            </a:r>
            <a:endParaRPr i="0" sz="2000" u="none" cap="none" strike="noStrike">
              <a:solidFill>
                <a:srgbClr val="000000"/>
              </a:solidFill>
              <a:latin typeface="Helvetica Neue Light"/>
              <a:ea typeface="Helvetica Neue Light"/>
              <a:cs typeface="Helvetica Neue Light"/>
              <a:sym typeface="Helvetica Neue Light"/>
            </a:endParaRPr>
          </a:p>
        </p:txBody>
      </p:sp>
      <p:pic>
        <p:nvPicPr>
          <p:cNvPr id="735" name="Google Shape;735;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36" name="Google Shape;736;p78"/>
          <p:cNvSpPr txBox="1"/>
          <p:nvPr/>
        </p:nvSpPr>
        <p:spPr>
          <a:xfrm>
            <a:off x="2442763" y="721550"/>
            <a:ext cx="42585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EJEMPLO</a:t>
            </a:r>
            <a:endParaRPr b="0" i="1" sz="3600" u="none" cap="none" strike="noStrike">
              <a:solidFill>
                <a:srgbClr val="000000"/>
              </a:solidFill>
              <a:latin typeface="Anton"/>
              <a:ea typeface="Anton"/>
              <a:cs typeface="Anton"/>
              <a:sym typeface="Anton"/>
            </a:endParaRPr>
          </a:p>
        </p:txBody>
      </p:sp>
      <p:sp>
        <p:nvSpPr>
          <p:cNvPr id="737" name="Google Shape;737;p78"/>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738" name="Google Shape;738;p78"/>
          <p:cNvSpPr/>
          <p:nvPr/>
        </p:nvSpPr>
        <p:spPr>
          <a:xfrm>
            <a:off x="2056608"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DEFINIR</a:t>
            </a:r>
            <a:endParaRPr b="1" sz="1200">
              <a:solidFill>
                <a:srgbClr val="FFFFFF"/>
              </a:solidFill>
              <a:latin typeface="Didact Gothic"/>
              <a:ea typeface="Didact Gothic"/>
              <a:cs typeface="Didact Gothic"/>
              <a:sym typeface="Didact Gothic"/>
            </a:endParaRPr>
          </a:p>
        </p:txBody>
      </p:sp>
      <p:sp>
        <p:nvSpPr>
          <p:cNvPr id="739" name="Google Shape;739;p78"/>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740" name="Google Shape;740;p78"/>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741" name="Google Shape;741;p78"/>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45" name="Shape 745"/>
        <p:cNvGrpSpPr/>
        <p:nvPr/>
      </p:nvGrpSpPr>
      <p:grpSpPr>
        <a:xfrm>
          <a:off x="0" y="0"/>
          <a:ext cx="0" cy="0"/>
          <a:chOff x="0" y="0"/>
          <a:chExt cx="0" cy="0"/>
        </a:xfrm>
      </p:grpSpPr>
      <p:sp>
        <p:nvSpPr>
          <p:cNvPr id="746" name="Google Shape;746;p79"/>
          <p:cNvSpPr txBox="1"/>
          <p:nvPr/>
        </p:nvSpPr>
        <p:spPr>
          <a:xfrm>
            <a:off x="917675" y="1966775"/>
            <a:ext cx="7107300" cy="1982100"/>
          </a:xfrm>
          <a:prstGeom prst="rect">
            <a:avLst/>
          </a:prstGeom>
          <a:noFill/>
          <a:ln>
            <a:noFill/>
          </a:ln>
        </p:spPr>
        <p:txBody>
          <a:bodyPr anchorCtr="0" anchor="ctr" bIns="91425" lIns="91425" spcFirstLastPara="1" rIns="91425" wrap="square" tIns="91425">
            <a:noAutofit/>
          </a:bodyPr>
          <a:lstStyle/>
          <a:p>
            <a:pPr indent="-368300" lvl="0" marL="457200" marR="0" rtl="0" algn="l">
              <a:lnSpc>
                <a:spcPct val="115000"/>
              </a:lnSpc>
              <a:spcBef>
                <a:spcPts val="0"/>
              </a:spcBef>
              <a:spcAft>
                <a:spcPts val="0"/>
              </a:spcAft>
              <a:buClr>
                <a:srgbClr val="8215BC"/>
              </a:buClr>
              <a:buSzPts val="2200"/>
              <a:buFont typeface="Helvetica Neue Light"/>
              <a:buChar char="●"/>
            </a:pPr>
            <a:r>
              <a:rPr i="0" lang="en-GB" sz="2200" u="none" cap="none" strike="noStrike">
                <a:solidFill>
                  <a:srgbClr val="333333"/>
                </a:solidFill>
                <a:latin typeface="Helvetica Neue Light"/>
                <a:ea typeface="Helvetica Neue Light"/>
                <a:cs typeface="Helvetica Neue Light"/>
                <a:sym typeface="Helvetica Neue Light"/>
              </a:rPr>
              <a:t>Enmarcar un problema con un enfoque directo.</a:t>
            </a:r>
            <a:endParaRPr i="0" sz="2200" u="none" cap="none" strike="noStrike">
              <a:solidFill>
                <a:srgbClr val="333333"/>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8215BC"/>
              </a:buClr>
              <a:buSzPts val="2200"/>
              <a:buFont typeface="Helvetica Neue Light"/>
              <a:buChar char="●"/>
            </a:pPr>
            <a:r>
              <a:rPr i="0" lang="en-GB" sz="2200" u="none" cap="none" strike="noStrike">
                <a:solidFill>
                  <a:srgbClr val="333333"/>
                </a:solidFill>
                <a:latin typeface="Helvetica Neue Light"/>
                <a:ea typeface="Helvetica Neue Light"/>
                <a:cs typeface="Helvetica Neue Light"/>
                <a:sym typeface="Helvetica Neue Light"/>
              </a:rPr>
              <a:t>Ser inspiradora para trabajar en la solución.</a:t>
            </a:r>
            <a:endParaRPr i="0" sz="2200" u="none" cap="none" strike="noStrike">
              <a:solidFill>
                <a:srgbClr val="333333"/>
              </a:solidFill>
              <a:latin typeface="Helvetica Neue Light"/>
              <a:ea typeface="Helvetica Neue Light"/>
              <a:cs typeface="Helvetica Neue Light"/>
              <a:sym typeface="Helvetica Neue Light"/>
            </a:endParaRPr>
          </a:p>
          <a:p>
            <a:pPr indent="-368300" lvl="0" marL="457200" marR="0" rtl="0" algn="l">
              <a:lnSpc>
                <a:spcPct val="115000"/>
              </a:lnSpc>
              <a:spcBef>
                <a:spcPts val="0"/>
              </a:spcBef>
              <a:spcAft>
                <a:spcPts val="0"/>
              </a:spcAft>
              <a:buClr>
                <a:srgbClr val="8215BC"/>
              </a:buClr>
              <a:buSzPts val="2200"/>
              <a:buFont typeface="Helvetica Neue Light"/>
              <a:buChar char="●"/>
            </a:pPr>
            <a:r>
              <a:rPr i="0" lang="en-GB" sz="2200" u="none" cap="none" strike="noStrike">
                <a:solidFill>
                  <a:srgbClr val="333333"/>
                </a:solidFill>
                <a:latin typeface="Helvetica Neue Light"/>
                <a:ea typeface="Helvetica Neue Light"/>
                <a:cs typeface="Helvetica Neue Light"/>
                <a:sym typeface="Helvetica Neue Light"/>
              </a:rPr>
              <a:t>Describir qué piensa y que hace el usuario</a:t>
            </a:r>
            <a:r>
              <a:rPr lang="en-GB" sz="2200">
                <a:solidFill>
                  <a:srgbClr val="333333"/>
                </a:solidFill>
                <a:latin typeface="Helvetica Neue Light"/>
                <a:ea typeface="Helvetica Neue Light"/>
                <a:cs typeface="Helvetica Neue Light"/>
                <a:sym typeface="Helvetica Neue Light"/>
              </a:rPr>
              <a:t>.</a:t>
            </a:r>
            <a:endParaRPr i="0" sz="2200" u="none" cap="none" strike="noStrike">
              <a:solidFill>
                <a:srgbClr val="FFFFFF"/>
              </a:solidFill>
              <a:latin typeface="Helvetica Neue Light"/>
              <a:ea typeface="Helvetica Neue Light"/>
              <a:cs typeface="Helvetica Neue Light"/>
              <a:sym typeface="Helvetica Neue Light"/>
            </a:endParaRPr>
          </a:p>
        </p:txBody>
      </p:sp>
      <p:sp>
        <p:nvSpPr>
          <p:cNvPr id="747" name="Google Shape;747;p79"/>
          <p:cNvSpPr txBox="1"/>
          <p:nvPr>
            <p:ph type="ctrTitle"/>
          </p:nvPr>
        </p:nvSpPr>
        <p:spPr>
          <a:xfrm>
            <a:off x="917675" y="1032825"/>
            <a:ext cx="71073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000">
                <a:latin typeface="Anton"/>
                <a:ea typeface="Anton"/>
                <a:cs typeface="Anton"/>
                <a:sym typeface="Anton"/>
              </a:rPr>
              <a:t>PARA QUE FUNCIONE BIEN, LA DECLARACIÓN DEBE:</a:t>
            </a:r>
            <a:endParaRPr i="1" sz="3000">
              <a:latin typeface="Anton"/>
              <a:ea typeface="Anton"/>
              <a:cs typeface="Anton"/>
              <a:sym typeface="Anton"/>
            </a:endParaRPr>
          </a:p>
        </p:txBody>
      </p:sp>
      <p:pic>
        <p:nvPicPr>
          <p:cNvPr id="748" name="Google Shape;748;p7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49" name="Google Shape;749;p79"/>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750" name="Google Shape;750;p79"/>
          <p:cNvSpPr/>
          <p:nvPr/>
        </p:nvSpPr>
        <p:spPr>
          <a:xfrm>
            <a:off x="2056608"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DEFINIR</a:t>
            </a:r>
            <a:endParaRPr b="1" sz="1200">
              <a:solidFill>
                <a:srgbClr val="FFFFFF"/>
              </a:solidFill>
              <a:latin typeface="Didact Gothic"/>
              <a:ea typeface="Didact Gothic"/>
              <a:cs typeface="Didact Gothic"/>
              <a:sym typeface="Didact Gothic"/>
            </a:endParaRPr>
          </a:p>
        </p:txBody>
      </p:sp>
      <p:sp>
        <p:nvSpPr>
          <p:cNvPr id="751" name="Google Shape;751;p79"/>
          <p:cNvSpPr/>
          <p:nvPr/>
        </p:nvSpPr>
        <p:spPr>
          <a:xfrm>
            <a:off x="3746809"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IDEAR</a:t>
            </a:r>
            <a:endParaRPr b="1" sz="1200">
              <a:solidFill>
                <a:srgbClr val="B7B7B7"/>
              </a:solidFill>
              <a:latin typeface="Didact Gothic"/>
              <a:ea typeface="Didact Gothic"/>
              <a:cs typeface="Didact Gothic"/>
              <a:sym typeface="Didact Gothic"/>
            </a:endParaRPr>
          </a:p>
        </p:txBody>
      </p:sp>
      <p:sp>
        <p:nvSpPr>
          <p:cNvPr id="752" name="Google Shape;752;p79"/>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753" name="Google Shape;753;p79"/>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757" name="Shape 757"/>
        <p:cNvGrpSpPr/>
        <p:nvPr/>
      </p:nvGrpSpPr>
      <p:grpSpPr>
        <a:xfrm>
          <a:off x="0" y="0"/>
          <a:ext cx="0" cy="0"/>
          <a:chOff x="0" y="0"/>
          <a:chExt cx="0" cy="0"/>
        </a:xfrm>
      </p:grpSpPr>
      <p:sp>
        <p:nvSpPr>
          <p:cNvPr id="758" name="Google Shape;758;p80"/>
          <p:cNvSpPr txBox="1"/>
          <p:nvPr/>
        </p:nvSpPr>
        <p:spPr>
          <a:xfrm>
            <a:off x="852150" y="26530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759" name="Google Shape;759;p80"/>
          <p:cNvSpPr txBox="1"/>
          <p:nvPr/>
        </p:nvSpPr>
        <p:spPr>
          <a:xfrm>
            <a:off x="818975" y="960200"/>
            <a:ext cx="7881300" cy="75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IDEAR</a:t>
            </a:r>
            <a:endParaRPr b="0" i="1" sz="4000" u="none" cap="none" strike="noStrike">
              <a:solidFill>
                <a:srgbClr val="000000"/>
              </a:solidFill>
              <a:latin typeface="Anton"/>
              <a:ea typeface="Anton"/>
              <a:cs typeface="Anton"/>
              <a:sym typeface="Anton"/>
            </a:endParaRPr>
          </a:p>
        </p:txBody>
      </p:sp>
      <p:sp>
        <p:nvSpPr>
          <p:cNvPr id="760" name="Google Shape;760;p80"/>
          <p:cNvSpPr txBox="1"/>
          <p:nvPr/>
        </p:nvSpPr>
        <p:spPr>
          <a:xfrm>
            <a:off x="1130675" y="1986980"/>
            <a:ext cx="7257900" cy="2242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1800" u="none" cap="none" strike="noStrike">
                <a:solidFill>
                  <a:srgbClr val="000000"/>
                </a:solidFill>
                <a:latin typeface="Helvetica Neue Light"/>
                <a:ea typeface="Helvetica Neue Light"/>
                <a:cs typeface="Helvetica Neue Light"/>
                <a:sym typeface="Helvetica Neue Light"/>
              </a:rPr>
              <a:t>En esta etapa</a:t>
            </a:r>
            <a:r>
              <a:rPr lang="en-GB" sz="1800">
                <a:latin typeface="Helvetica Neue Light"/>
                <a:ea typeface="Helvetica Neue Light"/>
                <a:cs typeface="Helvetica Neue Light"/>
                <a:sym typeface="Helvetica Neue Light"/>
              </a:rPr>
              <a:t> </a:t>
            </a:r>
            <a:r>
              <a:rPr i="0" lang="en-GB" sz="1800" u="none" cap="none" strike="noStrike">
                <a:solidFill>
                  <a:srgbClr val="000000"/>
                </a:solidFill>
                <a:latin typeface="Helvetica Neue Light"/>
                <a:ea typeface="Helvetica Neue Light"/>
                <a:cs typeface="Helvetica Neue Light"/>
                <a:sym typeface="Helvetica Neue Light"/>
              </a:rPr>
              <a:t>se combina el pensamiento racional y la imaginación. El objetivo es pensar y evaluar soluciones.</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rPr b="1" i="0" lang="en-GB" sz="1800" u="none" cap="none" strike="noStrike">
                <a:solidFill>
                  <a:srgbClr val="000000"/>
                </a:solidFill>
                <a:latin typeface="Helvetica Neue"/>
                <a:ea typeface="Helvetica Neue"/>
                <a:cs typeface="Helvetica Neue"/>
                <a:sym typeface="Helvetica Neue"/>
              </a:rPr>
              <a:t>No se trata de encontrar la idea correcta, se trata de crear la mayor cantidad de ideas posibilidades.  </a:t>
            </a:r>
            <a:endParaRPr b="1" i="0" sz="18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i="0" sz="1800" u="none" cap="none" strike="noStrike">
              <a:solidFill>
                <a:srgbClr val="000000"/>
              </a:solidFill>
              <a:latin typeface="Helvetica Neue"/>
              <a:ea typeface="Helvetica Neue"/>
              <a:cs typeface="Helvetica Neue"/>
              <a:sym typeface="Helvetica Neue"/>
            </a:endParaRPr>
          </a:p>
        </p:txBody>
      </p:sp>
      <p:pic>
        <p:nvPicPr>
          <p:cNvPr id="761" name="Google Shape;761;p8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62" name="Google Shape;762;p80"/>
          <p:cNvSpPr/>
          <p:nvPr/>
        </p:nvSpPr>
        <p:spPr>
          <a:xfrm>
            <a:off x="228400" y="131450"/>
            <a:ext cx="1913100" cy="330600"/>
          </a:xfrm>
          <a:prstGeom prst="homePlate">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EMPATIZAR</a:t>
            </a:r>
            <a:endParaRPr b="1" sz="1200">
              <a:solidFill>
                <a:srgbClr val="EEFF41"/>
              </a:solidFill>
              <a:latin typeface="Didact Gothic"/>
              <a:ea typeface="Didact Gothic"/>
              <a:cs typeface="Didact Gothic"/>
              <a:sym typeface="Didact Gothic"/>
            </a:endParaRPr>
          </a:p>
        </p:txBody>
      </p:sp>
      <p:sp>
        <p:nvSpPr>
          <p:cNvPr id="763" name="Google Shape;763;p80"/>
          <p:cNvSpPr/>
          <p:nvPr/>
        </p:nvSpPr>
        <p:spPr>
          <a:xfrm>
            <a:off x="205660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DEFINIR</a:t>
            </a:r>
            <a:endParaRPr b="1" sz="1200">
              <a:solidFill>
                <a:srgbClr val="EEFF41"/>
              </a:solidFill>
              <a:latin typeface="Didact Gothic"/>
              <a:ea typeface="Didact Gothic"/>
              <a:cs typeface="Didact Gothic"/>
              <a:sym typeface="Didact Gothic"/>
            </a:endParaRPr>
          </a:p>
        </p:txBody>
      </p:sp>
      <p:sp>
        <p:nvSpPr>
          <p:cNvPr id="764" name="Google Shape;764;p80"/>
          <p:cNvSpPr/>
          <p:nvPr/>
        </p:nvSpPr>
        <p:spPr>
          <a:xfrm>
            <a:off x="3746809" y="131450"/>
            <a:ext cx="1807500" cy="3306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222222"/>
                </a:solidFill>
                <a:latin typeface="Didact Gothic"/>
                <a:ea typeface="Didact Gothic"/>
                <a:cs typeface="Didact Gothic"/>
                <a:sym typeface="Didact Gothic"/>
              </a:rPr>
              <a:t>IDEAR</a:t>
            </a:r>
            <a:endParaRPr b="1" sz="1200">
              <a:solidFill>
                <a:srgbClr val="222222"/>
              </a:solidFill>
              <a:latin typeface="Didact Gothic"/>
              <a:ea typeface="Didact Gothic"/>
              <a:cs typeface="Didact Gothic"/>
              <a:sym typeface="Didact Gothic"/>
            </a:endParaRPr>
          </a:p>
        </p:txBody>
      </p:sp>
      <p:sp>
        <p:nvSpPr>
          <p:cNvPr id="765" name="Google Shape;765;p80"/>
          <p:cNvSpPr/>
          <p:nvPr/>
        </p:nvSpPr>
        <p:spPr>
          <a:xfrm>
            <a:off x="5459440"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PROTOTIPAR</a:t>
            </a:r>
            <a:endParaRPr b="1" sz="1200">
              <a:solidFill>
                <a:srgbClr val="EEFF41"/>
              </a:solidFill>
              <a:latin typeface="Didact Gothic"/>
              <a:ea typeface="Didact Gothic"/>
              <a:cs typeface="Didact Gothic"/>
              <a:sym typeface="Didact Gothic"/>
            </a:endParaRPr>
          </a:p>
        </p:txBody>
      </p:sp>
      <p:sp>
        <p:nvSpPr>
          <p:cNvPr id="766" name="Google Shape;766;p80"/>
          <p:cNvSpPr/>
          <p:nvPr/>
        </p:nvSpPr>
        <p:spPr>
          <a:xfrm>
            <a:off x="715961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EVALUAR</a:t>
            </a:r>
            <a:endParaRPr b="1" sz="1200">
              <a:solidFill>
                <a:srgbClr val="EEFF41"/>
              </a:solidFill>
              <a:latin typeface="Didact Gothic"/>
              <a:ea typeface="Didact Gothic"/>
              <a:cs typeface="Didact Gothic"/>
              <a:sym typeface="Didact Gothic"/>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81"/>
          <p:cNvSpPr txBox="1"/>
          <p:nvPr/>
        </p:nvSpPr>
        <p:spPr>
          <a:xfrm>
            <a:off x="996175" y="1828150"/>
            <a:ext cx="7439700" cy="1674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Lato Light"/>
              <a:ea typeface="Lato Light"/>
              <a:cs typeface="Lato Light"/>
              <a:sym typeface="Lato Light"/>
            </a:endParaRPr>
          </a:p>
        </p:txBody>
      </p:sp>
      <p:sp>
        <p:nvSpPr>
          <p:cNvPr id="772" name="Google Shape;772;p81"/>
          <p:cNvSpPr txBox="1"/>
          <p:nvPr/>
        </p:nvSpPr>
        <p:spPr>
          <a:xfrm>
            <a:off x="996175" y="1542375"/>
            <a:ext cx="6630900" cy="1062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GB" sz="3000" u="none" cap="none" strike="noStrike">
                <a:solidFill>
                  <a:srgbClr val="000000"/>
                </a:solidFill>
                <a:latin typeface="Anton"/>
                <a:ea typeface="Anton"/>
                <a:cs typeface="Anton"/>
                <a:sym typeface="Anton"/>
              </a:rPr>
              <a:t>“La mejor manera de tener una buena idea es tener muchas ideas</a:t>
            </a:r>
            <a:r>
              <a:rPr b="0" i="0" lang="en-GB" sz="3000" u="none" cap="none" strike="noStrike">
                <a:solidFill>
                  <a:schemeClr val="dk1"/>
                </a:solidFill>
                <a:latin typeface="Anton"/>
                <a:ea typeface="Anton"/>
                <a:cs typeface="Anton"/>
                <a:sym typeface="Anton"/>
              </a:rPr>
              <a:t>”</a:t>
            </a:r>
            <a:endParaRPr b="0" i="0" sz="3000" u="none" cap="none" strike="noStrike">
              <a:solidFill>
                <a:srgbClr val="000000"/>
              </a:solidFill>
              <a:latin typeface="Anton"/>
              <a:ea typeface="Anton"/>
              <a:cs typeface="Anton"/>
              <a:sym typeface="Anton"/>
            </a:endParaRPr>
          </a:p>
        </p:txBody>
      </p:sp>
      <p:sp>
        <p:nvSpPr>
          <p:cNvPr id="773" name="Google Shape;773;p81"/>
          <p:cNvSpPr txBox="1"/>
          <p:nvPr/>
        </p:nvSpPr>
        <p:spPr>
          <a:xfrm>
            <a:off x="3956025" y="3837200"/>
            <a:ext cx="4652100" cy="408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Didact Gothic"/>
                <a:ea typeface="Didact Gothic"/>
                <a:cs typeface="Didact Gothic"/>
                <a:sym typeface="Didact Gothic"/>
              </a:rPr>
              <a:t>Linus Pauling. Premio Nobel de Química</a:t>
            </a:r>
            <a:endParaRPr b="0" i="0" sz="2000" u="none" cap="none" strike="noStrike">
              <a:solidFill>
                <a:srgbClr val="000000"/>
              </a:solidFill>
              <a:latin typeface="Didact Gothic"/>
              <a:ea typeface="Didact Gothic"/>
              <a:cs typeface="Didact Gothic"/>
              <a:sym typeface="Didact Gothic"/>
            </a:endParaRPr>
          </a:p>
        </p:txBody>
      </p:sp>
      <p:pic>
        <p:nvPicPr>
          <p:cNvPr id="774" name="Google Shape;774;p8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75" name="Google Shape;775;p81"/>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776" name="Google Shape;776;p81"/>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777" name="Google Shape;777;p81"/>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778" name="Google Shape;778;p81"/>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779" name="Google Shape;779;p81"/>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pic>
        <p:nvPicPr>
          <p:cNvPr id="784" name="Google Shape;784;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85" name="Google Shape;785;p82"/>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786" name="Google Shape;786;p82"/>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787" name="Google Shape;787;p82"/>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788" name="Google Shape;788;p82"/>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789" name="Google Shape;789;p82"/>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
        <p:nvSpPr>
          <p:cNvPr id="790" name="Google Shape;790;p82"/>
          <p:cNvSpPr txBox="1"/>
          <p:nvPr/>
        </p:nvSpPr>
        <p:spPr>
          <a:xfrm>
            <a:off x="2442763" y="2279400"/>
            <a:ext cx="42585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i="1" lang="en-GB" sz="3600">
                <a:latin typeface="Anton"/>
                <a:ea typeface="Anton"/>
                <a:cs typeface="Anton"/>
                <a:sym typeface="Anton"/>
              </a:rPr>
              <a:t>BRAINSTORMING</a:t>
            </a:r>
            <a:endParaRPr i="1" sz="36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pic>
        <p:nvPicPr>
          <p:cNvPr id="795" name="Google Shape;795;p83"/>
          <p:cNvPicPr preferRelativeResize="0"/>
          <p:nvPr/>
        </p:nvPicPr>
        <p:blipFill rotWithShape="1">
          <a:blip r:embed="rId3">
            <a:alphaModFix/>
          </a:blip>
          <a:srcRect b="0" l="0" r="0" t="0"/>
          <a:stretch/>
        </p:blipFill>
        <p:spPr>
          <a:xfrm>
            <a:off x="0" y="0"/>
            <a:ext cx="9144000" cy="5143505"/>
          </a:xfrm>
          <a:prstGeom prst="rect">
            <a:avLst/>
          </a:prstGeom>
          <a:noFill/>
          <a:ln>
            <a:noFill/>
          </a:ln>
        </p:spPr>
      </p:pic>
      <p:pic>
        <p:nvPicPr>
          <p:cNvPr id="796" name="Google Shape;796;p8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97" name="Google Shape;797;p83"/>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798" name="Google Shape;798;p83"/>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799" name="Google Shape;799;p83"/>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800" name="Google Shape;800;p83"/>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801" name="Google Shape;801;p83"/>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pic>
        <p:nvPicPr>
          <p:cNvPr id="806" name="Google Shape;806;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07" name="Google Shape;807;p84"/>
          <p:cNvPicPr preferRelativeResize="0"/>
          <p:nvPr/>
        </p:nvPicPr>
        <p:blipFill rotWithShape="1">
          <a:blip r:embed="rId4">
            <a:alphaModFix/>
          </a:blip>
          <a:srcRect b="0" l="0" r="0" t="0"/>
          <a:stretch/>
        </p:blipFill>
        <p:spPr>
          <a:xfrm>
            <a:off x="2000250" y="0"/>
            <a:ext cx="5143500" cy="5143500"/>
          </a:xfrm>
          <a:prstGeom prst="rect">
            <a:avLst/>
          </a:prstGeom>
          <a:noFill/>
          <a:ln>
            <a:noFill/>
          </a:ln>
        </p:spPr>
      </p:pic>
      <p:sp>
        <p:nvSpPr>
          <p:cNvPr id="808" name="Google Shape;808;p84"/>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809" name="Google Shape;809;p84"/>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810" name="Google Shape;810;p84"/>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811" name="Google Shape;811;p84"/>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812" name="Google Shape;812;p84"/>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1"/>
          <p:cNvSpPr/>
          <p:nvPr/>
        </p:nvSpPr>
        <p:spPr>
          <a:xfrm>
            <a:off x="3626850" y="1239825"/>
            <a:ext cx="2157900" cy="3138600"/>
          </a:xfrm>
          <a:prstGeom prst="rect">
            <a:avLst/>
          </a:prstGeom>
          <a:noFill/>
          <a:ln cap="flat" cmpd="sng" w="38100">
            <a:solidFill>
              <a:srgbClr val="3DFFB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43" name="Google Shape;143;p31"/>
          <p:cNvSpPr/>
          <p:nvPr/>
        </p:nvSpPr>
        <p:spPr>
          <a:xfrm>
            <a:off x="3778675" y="1409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1"/>
          <p:cNvSpPr txBox="1"/>
          <p:nvPr/>
        </p:nvSpPr>
        <p:spPr>
          <a:xfrm>
            <a:off x="3919358" y="13820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a:t>
            </a:r>
            <a:endParaRPr>
              <a:latin typeface="Helvetica Neue"/>
              <a:ea typeface="Helvetica Neue"/>
              <a:cs typeface="Helvetica Neue"/>
              <a:sym typeface="Helvetica Neue"/>
            </a:endParaRPr>
          </a:p>
        </p:txBody>
      </p:sp>
      <p:sp>
        <p:nvSpPr>
          <p:cNvPr id="145" name="Google Shape;145;p31"/>
          <p:cNvSpPr txBox="1"/>
          <p:nvPr/>
        </p:nvSpPr>
        <p:spPr>
          <a:xfrm>
            <a:off x="3761125" y="18342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Helvetica Neue"/>
                <a:ea typeface="Helvetica Neue"/>
                <a:cs typeface="Helvetica Neue"/>
                <a:sym typeface="Helvetica Neue"/>
              </a:rPr>
              <a:t>Metodologías de Diseño y UX Research</a:t>
            </a:r>
            <a:endParaRPr b="1" sz="1200">
              <a:latin typeface="Helvetica Neue"/>
              <a:ea typeface="Helvetica Neue"/>
              <a:cs typeface="Helvetica Neue"/>
              <a:sym typeface="Helvetica Neue"/>
            </a:endParaRPr>
          </a:p>
        </p:txBody>
      </p:sp>
      <p:cxnSp>
        <p:nvCxnSpPr>
          <p:cNvPr id="146" name="Google Shape;146;p31"/>
          <p:cNvCxnSpPr/>
          <p:nvPr/>
        </p:nvCxnSpPr>
        <p:spPr>
          <a:xfrm>
            <a:off x="3761100" y="25224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7" name="Google Shape;147;p31"/>
          <p:cNvCxnSpPr/>
          <p:nvPr/>
        </p:nvCxnSpPr>
        <p:spPr>
          <a:xfrm>
            <a:off x="3761100" y="30045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8" name="Google Shape;148;p31"/>
          <p:cNvCxnSpPr/>
          <p:nvPr/>
        </p:nvCxnSpPr>
        <p:spPr>
          <a:xfrm>
            <a:off x="3761100" y="39200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49" name="Google Shape;149;p31"/>
          <p:cNvCxnSpPr/>
          <p:nvPr/>
        </p:nvCxnSpPr>
        <p:spPr>
          <a:xfrm>
            <a:off x="3761100" y="34562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50" name="Google Shape;150;p31"/>
          <p:cNvPicPr preferRelativeResize="0"/>
          <p:nvPr/>
        </p:nvPicPr>
        <p:blipFill>
          <a:blip r:embed="rId4">
            <a:alphaModFix/>
          </a:blip>
          <a:stretch>
            <a:fillRect/>
          </a:stretch>
        </p:blipFill>
        <p:spPr>
          <a:xfrm>
            <a:off x="5349750" y="1467489"/>
            <a:ext cx="196500" cy="196500"/>
          </a:xfrm>
          <a:prstGeom prst="rect">
            <a:avLst/>
          </a:prstGeom>
          <a:noFill/>
          <a:ln>
            <a:noFill/>
          </a:ln>
        </p:spPr>
      </p:pic>
      <p:sp>
        <p:nvSpPr>
          <p:cNvPr id="151" name="Google Shape;151;p31"/>
          <p:cNvSpPr/>
          <p:nvPr/>
        </p:nvSpPr>
        <p:spPr>
          <a:xfrm>
            <a:off x="1277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52" name="Google Shape;152;p31"/>
          <p:cNvSpPr/>
          <p:nvPr/>
        </p:nvSpPr>
        <p:spPr>
          <a:xfrm>
            <a:off x="1429675" y="1409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1"/>
          <p:cNvSpPr txBox="1"/>
          <p:nvPr/>
        </p:nvSpPr>
        <p:spPr>
          <a:xfrm>
            <a:off x="1570358" y="13820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1</a:t>
            </a:r>
            <a:endParaRPr>
              <a:latin typeface="Helvetica Neue"/>
              <a:ea typeface="Helvetica Neue"/>
              <a:cs typeface="Helvetica Neue"/>
              <a:sym typeface="Helvetica Neue"/>
            </a:endParaRPr>
          </a:p>
        </p:txBody>
      </p:sp>
      <p:sp>
        <p:nvSpPr>
          <p:cNvPr id="154" name="Google Shape;154;p31"/>
          <p:cNvSpPr txBox="1"/>
          <p:nvPr/>
        </p:nvSpPr>
        <p:spPr>
          <a:xfrm>
            <a:off x="1412125" y="18342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Helvetica Neue"/>
                <a:ea typeface="Helvetica Neue"/>
                <a:cs typeface="Helvetica Neue"/>
                <a:sym typeface="Helvetica Neue"/>
              </a:rPr>
              <a:t>Diseño centrado en el usuario</a:t>
            </a:r>
            <a:endParaRPr b="1" sz="1200">
              <a:latin typeface="Helvetica Neue"/>
              <a:ea typeface="Helvetica Neue"/>
              <a:cs typeface="Helvetica Neue"/>
              <a:sym typeface="Helvetica Neue"/>
            </a:endParaRPr>
          </a:p>
        </p:txBody>
      </p:sp>
      <p:cxnSp>
        <p:nvCxnSpPr>
          <p:cNvPr id="155" name="Google Shape;155;p31"/>
          <p:cNvCxnSpPr/>
          <p:nvPr/>
        </p:nvCxnSpPr>
        <p:spPr>
          <a:xfrm>
            <a:off x="1412100" y="25224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6" name="Google Shape;156;p31"/>
          <p:cNvCxnSpPr/>
          <p:nvPr/>
        </p:nvCxnSpPr>
        <p:spPr>
          <a:xfrm>
            <a:off x="1412100" y="30045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7" name="Google Shape;157;p31"/>
          <p:cNvCxnSpPr/>
          <p:nvPr/>
        </p:nvCxnSpPr>
        <p:spPr>
          <a:xfrm>
            <a:off x="1412100" y="39200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58" name="Google Shape;158;p31"/>
          <p:cNvCxnSpPr/>
          <p:nvPr/>
        </p:nvCxnSpPr>
        <p:spPr>
          <a:xfrm>
            <a:off x="1412100" y="3456281"/>
            <a:ext cx="1854900" cy="0"/>
          </a:xfrm>
          <a:prstGeom prst="straightConnector1">
            <a:avLst/>
          </a:prstGeom>
          <a:noFill/>
          <a:ln cap="flat" cmpd="sng" w="9525">
            <a:solidFill>
              <a:srgbClr val="EFEFEF"/>
            </a:solidFill>
            <a:prstDash val="solid"/>
            <a:round/>
            <a:headEnd len="med" w="med" type="none"/>
            <a:tailEnd len="med" w="med" type="none"/>
          </a:ln>
        </p:spPr>
      </p:cxnSp>
      <p:sp>
        <p:nvSpPr>
          <p:cNvPr id="159" name="Google Shape;159;p31"/>
          <p:cNvSpPr txBox="1"/>
          <p:nvPr/>
        </p:nvSpPr>
        <p:spPr>
          <a:xfrm>
            <a:off x="1807625" y="2626550"/>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KICK OFF</a:t>
            </a:r>
            <a:endParaRPr sz="700">
              <a:latin typeface="Helvetica Neue"/>
              <a:ea typeface="Helvetica Neue"/>
              <a:cs typeface="Helvetica Neue"/>
              <a:sym typeface="Helvetica Neue"/>
            </a:endParaRPr>
          </a:p>
        </p:txBody>
      </p:sp>
      <p:sp>
        <p:nvSpPr>
          <p:cNvPr id="160" name="Google Shape;160;p31"/>
          <p:cNvSpPr txBox="1"/>
          <p:nvPr/>
        </p:nvSpPr>
        <p:spPr>
          <a:xfrm>
            <a:off x="1807625" y="3029563"/>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EXPERIENCIAS DISEÑADAS Y ACCIDENTALES</a:t>
            </a:r>
            <a:endParaRPr sz="700">
              <a:latin typeface="Helvetica Neue"/>
              <a:ea typeface="Helvetica Neue"/>
              <a:cs typeface="Helvetica Neue"/>
              <a:sym typeface="Helvetica Neue"/>
            </a:endParaRPr>
          </a:p>
        </p:txBody>
      </p:sp>
      <p:pic>
        <p:nvPicPr>
          <p:cNvPr id="161" name="Google Shape;161;p31"/>
          <p:cNvPicPr preferRelativeResize="0"/>
          <p:nvPr/>
        </p:nvPicPr>
        <p:blipFill rotWithShape="1">
          <a:blip r:embed="rId5">
            <a:alphaModFix/>
          </a:blip>
          <a:srcRect b="0" l="0" r="0" t="0"/>
          <a:stretch/>
        </p:blipFill>
        <p:spPr>
          <a:xfrm>
            <a:off x="1462876" y="3016187"/>
            <a:ext cx="365613" cy="365613"/>
          </a:xfrm>
          <a:prstGeom prst="rect">
            <a:avLst/>
          </a:prstGeom>
          <a:noFill/>
          <a:ln>
            <a:noFill/>
          </a:ln>
        </p:spPr>
      </p:pic>
      <p:pic>
        <p:nvPicPr>
          <p:cNvPr id="162" name="Google Shape;162;p31"/>
          <p:cNvPicPr preferRelativeResize="0"/>
          <p:nvPr/>
        </p:nvPicPr>
        <p:blipFill rotWithShape="1">
          <a:blip r:embed="rId6">
            <a:alphaModFix/>
          </a:blip>
          <a:srcRect b="0" l="0" r="0" t="0"/>
          <a:stretch/>
        </p:blipFill>
        <p:spPr>
          <a:xfrm>
            <a:off x="1462887" y="2580712"/>
            <a:ext cx="365613" cy="365613"/>
          </a:xfrm>
          <a:prstGeom prst="rect">
            <a:avLst/>
          </a:prstGeom>
          <a:noFill/>
          <a:ln>
            <a:noFill/>
          </a:ln>
        </p:spPr>
      </p:pic>
      <p:sp>
        <p:nvSpPr>
          <p:cNvPr id="163" name="Google Shape;163;p31"/>
          <p:cNvSpPr txBox="1"/>
          <p:nvPr/>
        </p:nvSpPr>
        <p:spPr>
          <a:xfrm>
            <a:off x="4156625" y="2550350"/>
            <a:ext cx="1389600" cy="28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700">
                <a:latin typeface="Helvetica Neue"/>
                <a:ea typeface="Helvetica Neue"/>
                <a:cs typeface="Helvetica Neue"/>
                <a:sym typeface="Helvetica Neue"/>
              </a:rPr>
              <a:t>CREANDO NUESTRO PROYECTO</a:t>
            </a:r>
            <a:endParaRPr sz="700">
              <a:latin typeface="Helvetica Neue"/>
              <a:ea typeface="Helvetica Neue"/>
              <a:cs typeface="Helvetica Neue"/>
              <a:sym typeface="Helvetica Neue"/>
            </a:endParaRPr>
          </a:p>
          <a:p>
            <a:pPr indent="0" lvl="0" marL="0" rtl="0" algn="l">
              <a:lnSpc>
                <a:spcPct val="100000"/>
              </a:lnSpc>
              <a:spcBef>
                <a:spcPts val="0"/>
              </a:spcBef>
              <a:spcAft>
                <a:spcPts val="0"/>
              </a:spcAft>
              <a:buNone/>
            </a:pPr>
            <a:r>
              <a:t/>
            </a:r>
            <a:endParaRPr sz="700">
              <a:latin typeface="Helvetica Neue"/>
              <a:ea typeface="Helvetica Neue"/>
              <a:cs typeface="Helvetica Neue"/>
              <a:sym typeface="Helvetica Neue"/>
            </a:endParaRPr>
          </a:p>
        </p:txBody>
      </p:sp>
      <p:sp>
        <p:nvSpPr>
          <p:cNvPr id="164" name="Google Shape;164;p31"/>
          <p:cNvSpPr txBox="1"/>
          <p:nvPr/>
        </p:nvSpPr>
        <p:spPr>
          <a:xfrm>
            <a:off x="4156625" y="3041486"/>
            <a:ext cx="1389600" cy="315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INVESTIGACIÓN GENERATIVA</a:t>
            </a:r>
            <a:endParaRPr sz="700">
              <a:latin typeface="Helvetica Neue"/>
              <a:ea typeface="Helvetica Neue"/>
              <a:cs typeface="Helvetica Neue"/>
              <a:sym typeface="Helvetica Neue"/>
            </a:endParaRPr>
          </a:p>
        </p:txBody>
      </p:sp>
      <p:pic>
        <p:nvPicPr>
          <p:cNvPr id="165" name="Google Shape;165;p31"/>
          <p:cNvPicPr preferRelativeResize="0"/>
          <p:nvPr/>
        </p:nvPicPr>
        <p:blipFill rotWithShape="1">
          <a:blip r:embed="rId7">
            <a:alphaModFix/>
          </a:blip>
          <a:srcRect b="0" l="0" r="0" t="0"/>
          <a:stretch/>
        </p:blipFill>
        <p:spPr>
          <a:xfrm>
            <a:off x="3837500" y="2609950"/>
            <a:ext cx="307150" cy="307150"/>
          </a:xfrm>
          <a:prstGeom prst="rect">
            <a:avLst/>
          </a:prstGeom>
          <a:noFill/>
          <a:ln>
            <a:noFill/>
          </a:ln>
        </p:spPr>
      </p:pic>
      <p:pic>
        <p:nvPicPr>
          <p:cNvPr id="166" name="Google Shape;166;p31"/>
          <p:cNvPicPr preferRelativeResize="0"/>
          <p:nvPr/>
        </p:nvPicPr>
        <p:blipFill rotWithShape="1">
          <a:blip r:embed="rId8">
            <a:alphaModFix/>
          </a:blip>
          <a:srcRect b="0" l="0" r="0" t="0"/>
          <a:stretch/>
        </p:blipFill>
        <p:spPr>
          <a:xfrm>
            <a:off x="3808250" y="3047600"/>
            <a:ext cx="365625" cy="365625"/>
          </a:xfrm>
          <a:prstGeom prst="rect">
            <a:avLst/>
          </a:prstGeom>
          <a:noFill/>
          <a:ln>
            <a:noFill/>
          </a:ln>
        </p:spPr>
      </p:pic>
      <p:pic>
        <p:nvPicPr>
          <p:cNvPr id="167" name="Google Shape;167;p31"/>
          <p:cNvPicPr preferRelativeResize="0"/>
          <p:nvPr/>
        </p:nvPicPr>
        <p:blipFill>
          <a:blip r:embed="rId4">
            <a:alphaModFix/>
          </a:blip>
          <a:stretch>
            <a:fillRect/>
          </a:stretch>
        </p:blipFill>
        <p:spPr>
          <a:xfrm>
            <a:off x="2901150" y="1467489"/>
            <a:ext cx="196500" cy="196500"/>
          </a:xfrm>
          <a:prstGeom prst="rect">
            <a:avLst/>
          </a:prstGeom>
          <a:noFill/>
          <a:ln>
            <a:noFill/>
          </a:ln>
        </p:spPr>
      </p:pic>
      <p:sp>
        <p:nvSpPr>
          <p:cNvPr id="168" name="Google Shape;168;p31"/>
          <p:cNvSpPr/>
          <p:nvPr/>
        </p:nvSpPr>
        <p:spPr>
          <a:xfrm>
            <a:off x="5975850" y="12398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69" name="Google Shape;169;p31"/>
          <p:cNvSpPr/>
          <p:nvPr/>
        </p:nvSpPr>
        <p:spPr>
          <a:xfrm>
            <a:off x="6127675" y="14092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txBox="1"/>
          <p:nvPr/>
        </p:nvSpPr>
        <p:spPr>
          <a:xfrm>
            <a:off x="6268358" y="13820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a:t>
            </a:r>
            <a:endParaRPr>
              <a:latin typeface="Helvetica Neue"/>
              <a:ea typeface="Helvetica Neue"/>
              <a:cs typeface="Helvetica Neue"/>
              <a:sym typeface="Helvetica Neue"/>
            </a:endParaRPr>
          </a:p>
        </p:txBody>
      </p:sp>
      <p:sp>
        <p:nvSpPr>
          <p:cNvPr id="171" name="Google Shape;171;p31"/>
          <p:cNvSpPr txBox="1"/>
          <p:nvPr/>
        </p:nvSpPr>
        <p:spPr>
          <a:xfrm>
            <a:off x="6110125" y="1834200"/>
            <a:ext cx="1935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latin typeface="Helvetica Neue"/>
                <a:ea typeface="Helvetica Neue"/>
                <a:cs typeface="Helvetica Neue"/>
                <a:sym typeface="Helvetica Neue"/>
              </a:rPr>
              <a:t>Arquetipos de Personas</a:t>
            </a:r>
            <a:endParaRPr b="1" sz="1200">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200">
                <a:latin typeface="Helvetica Neue"/>
                <a:ea typeface="Helvetica Neue"/>
                <a:cs typeface="Helvetica Neue"/>
                <a:sym typeface="Helvetica Neue"/>
              </a:rPr>
              <a:t>&amp; Benchmarking</a:t>
            </a:r>
            <a:endParaRPr b="1" sz="1200">
              <a:latin typeface="Helvetica Neue"/>
              <a:ea typeface="Helvetica Neue"/>
              <a:cs typeface="Helvetica Neue"/>
              <a:sym typeface="Helvetica Neue"/>
            </a:endParaRPr>
          </a:p>
        </p:txBody>
      </p:sp>
      <p:cxnSp>
        <p:nvCxnSpPr>
          <p:cNvPr id="172" name="Google Shape;172;p31"/>
          <p:cNvCxnSpPr/>
          <p:nvPr/>
        </p:nvCxnSpPr>
        <p:spPr>
          <a:xfrm>
            <a:off x="6110100" y="25224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73" name="Google Shape;173;p31"/>
          <p:cNvCxnSpPr/>
          <p:nvPr/>
        </p:nvCxnSpPr>
        <p:spPr>
          <a:xfrm>
            <a:off x="6110100" y="30045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74" name="Google Shape;174;p31"/>
          <p:cNvCxnSpPr/>
          <p:nvPr/>
        </p:nvCxnSpPr>
        <p:spPr>
          <a:xfrm>
            <a:off x="6110100" y="39200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75" name="Google Shape;175;p31"/>
          <p:cNvCxnSpPr/>
          <p:nvPr/>
        </p:nvCxnSpPr>
        <p:spPr>
          <a:xfrm>
            <a:off x="6110100" y="34562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76" name="Google Shape;176;p31"/>
          <p:cNvPicPr preferRelativeResize="0"/>
          <p:nvPr/>
        </p:nvPicPr>
        <p:blipFill>
          <a:blip r:embed="rId4">
            <a:alphaModFix/>
          </a:blip>
          <a:stretch>
            <a:fillRect/>
          </a:stretch>
        </p:blipFill>
        <p:spPr>
          <a:xfrm>
            <a:off x="7698750" y="1467489"/>
            <a:ext cx="196500" cy="196500"/>
          </a:xfrm>
          <a:prstGeom prst="rect">
            <a:avLst/>
          </a:prstGeom>
          <a:noFill/>
          <a:ln>
            <a:noFill/>
          </a:ln>
        </p:spPr>
      </p:pic>
      <p:sp>
        <p:nvSpPr>
          <p:cNvPr id="177" name="Google Shape;177;p31"/>
          <p:cNvSpPr txBox="1"/>
          <p:nvPr/>
        </p:nvSpPr>
        <p:spPr>
          <a:xfrm>
            <a:off x="6505625" y="2550685"/>
            <a:ext cx="1389600" cy="231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700">
                <a:latin typeface="Helvetica Neue"/>
                <a:ea typeface="Helvetica Neue"/>
                <a:cs typeface="Helvetica Neue"/>
                <a:sym typeface="Helvetica Neue"/>
              </a:rPr>
              <a:t>ARQUETIPOS Y BENCHMARKING</a:t>
            </a:r>
            <a:endParaRPr sz="700">
              <a:latin typeface="Helvetica Neue"/>
              <a:ea typeface="Helvetica Neue"/>
              <a:cs typeface="Helvetica Neue"/>
              <a:sym typeface="Helvetica Neue"/>
            </a:endParaRPr>
          </a:p>
        </p:txBody>
      </p:sp>
      <p:sp>
        <p:nvSpPr>
          <p:cNvPr id="178" name="Google Shape;178;p31"/>
          <p:cNvSpPr txBox="1"/>
          <p:nvPr/>
        </p:nvSpPr>
        <p:spPr>
          <a:xfrm>
            <a:off x="6505625" y="3085375"/>
            <a:ext cx="1389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Helvetica Neue"/>
                <a:ea typeface="Helvetica Neue"/>
                <a:cs typeface="Helvetica Neue"/>
                <a:sym typeface="Helvetica Neue"/>
              </a:rPr>
              <a:t>ARMANDO ARQUETIPOS</a:t>
            </a:r>
            <a:endParaRPr sz="700">
              <a:latin typeface="Helvetica Neue"/>
              <a:ea typeface="Helvetica Neue"/>
              <a:cs typeface="Helvetica Neue"/>
              <a:sym typeface="Helvetica Neue"/>
            </a:endParaRPr>
          </a:p>
        </p:txBody>
      </p:sp>
      <p:sp>
        <p:nvSpPr>
          <p:cNvPr id="179" name="Google Shape;179;p31"/>
          <p:cNvSpPr txBox="1"/>
          <p:nvPr/>
        </p:nvSpPr>
        <p:spPr>
          <a:xfrm>
            <a:off x="6505625" y="3471400"/>
            <a:ext cx="1389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Helvetica Neue"/>
                <a:ea typeface="Helvetica Neue"/>
                <a:cs typeface="Helvetica Neue"/>
                <a:sym typeface="Helvetica Neue"/>
              </a:rPr>
              <a:t>GENERANDO UN BENCHMARKING</a:t>
            </a:r>
            <a:endParaRPr sz="700">
              <a:latin typeface="Helvetica Neue"/>
              <a:ea typeface="Helvetica Neue"/>
              <a:cs typeface="Helvetica Neue"/>
              <a:sym typeface="Helvetica Neue"/>
            </a:endParaRPr>
          </a:p>
        </p:txBody>
      </p:sp>
      <p:pic>
        <p:nvPicPr>
          <p:cNvPr id="180" name="Google Shape;180;p31"/>
          <p:cNvPicPr preferRelativeResize="0"/>
          <p:nvPr/>
        </p:nvPicPr>
        <p:blipFill rotWithShape="1">
          <a:blip r:embed="rId7">
            <a:alphaModFix/>
          </a:blip>
          <a:srcRect b="0" l="0" r="0" t="0"/>
          <a:stretch/>
        </p:blipFill>
        <p:spPr>
          <a:xfrm>
            <a:off x="6186487" y="2598137"/>
            <a:ext cx="307150" cy="307150"/>
          </a:xfrm>
          <a:prstGeom prst="rect">
            <a:avLst/>
          </a:prstGeom>
          <a:noFill/>
          <a:ln>
            <a:noFill/>
          </a:ln>
        </p:spPr>
      </p:pic>
      <p:pic>
        <p:nvPicPr>
          <p:cNvPr id="181" name="Google Shape;181;p31"/>
          <p:cNvPicPr preferRelativeResize="0"/>
          <p:nvPr/>
        </p:nvPicPr>
        <p:blipFill rotWithShape="1">
          <a:blip r:embed="rId8">
            <a:alphaModFix/>
          </a:blip>
          <a:srcRect b="0" l="0" r="0" t="0"/>
          <a:stretch/>
        </p:blipFill>
        <p:spPr>
          <a:xfrm>
            <a:off x="6157250" y="3047600"/>
            <a:ext cx="365625" cy="365625"/>
          </a:xfrm>
          <a:prstGeom prst="rect">
            <a:avLst/>
          </a:prstGeom>
          <a:noFill/>
          <a:ln>
            <a:noFill/>
          </a:ln>
        </p:spPr>
      </p:pic>
      <p:pic>
        <p:nvPicPr>
          <p:cNvPr id="182" name="Google Shape;182;p31"/>
          <p:cNvPicPr preferRelativeResize="0"/>
          <p:nvPr/>
        </p:nvPicPr>
        <p:blipFill rotWithShape="1">
          <a:blip r:embed="rId8">
            <a:alphaModFix/>
          </a:blip>
          <a:srcRect b="0" l="0" r="0" t="0"/>
          <a:stretch/>
        </p:blipFill>
        <p:spPr>
          <a:xfrm>
            <a:off x="6157250" y="3505337"/>
            <a:ext cx="365625" cy="365625"/>
          </a:xfrm>
          <a:prstGeom prst="rect">
            <a:avLst/>
          </a:prstGeom>
          <a:noFill/>
          <a:ln>
            <a:noFill/>
          </a:ln>
        </p:spPr>
      </p:pic>
      <p:pic>
        <p:nvPicPr>
          <p:cNvPr id="183" name="Google Shape;183;p31"/>
          <p:cNvPicPr preferRelativeResize="0"/>
          <p:nvPr/>
        </p:nvPicPr>
        <p:blipFill rotWithShape="1">
          <a:blip r:embed="rId5">
            <a:alphaModFix/>
          </a:blip>
          <a:srcRect b="0" l="0" r="0" t="0"/>
          <a:stretch/>
        </p:blipFill>
        <p:spPr>
          <a:xfrm>
            <a:off x="6142475" y="3951600"/>
            <a:ext cx="395150" cy="395150"/>
          </a:xfrm>
          <a:prstGeom prst="rect">
            <a:avLst/>
          </a:prstGeom>
          <a:noFill/>
          <a:ln>
            <a:noFill/>
          </a:ln>
        </p:spPr>
      </p:pic>
      <p:sp>
        <p:nvSpPr>
          <p:cNvPr id="184" name="Google Shape;184;p31"/>
          <p:cNvSpPr txBox="1"/>
          <p:nvPr/>
        </p:nvSpPr>
        <p:spPr>
          <a:xfrm>
            <a:off x="6505625" y="3931200"/>
            <a:ext cx="1389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700">
                <a:latin typeface="Helvetica Neue"/>
                <a:ea typeface="Helvetica Neue"/>
                <a:cs typeface="Helvetica Neue"/>
                <a:sym typeface="Helvetica Neue"/>
              </a:rPr>
              <a:t>ARQUETIPOS E IDEA</a:t>
            </a:r>
            <a:endParaRPr sz="700">
              <a:latin typeface="Helvetica Neue"/>
              <a:ea typeface="Helvetica Neue"/>
              <a:cs typeface="Helvetica Neue"/>
              <a:sym typeface="Helvetica Neue"/>
            </a:endParaRPr>
          </a:p>
          <a:p>
            <a:pPr indent="0" lvl="0" marL="0" rtl="0" algn="l">
              <a:spcBef>
                <a:spcPts val="0"/>
              </a:spcBef>
              <a:spcAft>
                <a:spcPts val="0"/>
              </a:spcAft>
              <a:buNone/>
            </a:pPr>
            <a:r>
              <a:rPr lang="en-GB" sz="700">
                <a:latin typeface="Helvetica Neue"/>
                <a:ea typeface="Helvetica Neue"/>
                <a:cs typeface="Helvetica Neue"/>
                <a:sym typeface="Helvetica Neue"/>
              </a:rPr>
              <a:t>DE SOLUCIÓN</a:t>
            </a:r>
            <a:endParaRPr sz="700">
              <a:latin typeface="Helvetica Neue"/>
              <a:ea typeface="Helvetica Neue"/>
              <a:cs typeface="Helvetica Neue"/>
              <a:sym typeface="Helvetica Neue"/>
            </a:endParaRPr>
          </a:p>
        </p:txBody>
      </p:sp>
      <p:sp>
        <p:nvSpPr>
          <p:cNvPr id="185" name="Google Shape;185;p3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816" name="Shape 816"/>
        <p:cNvGrpSpPr/>
        <p:nvPr/>
      </p:nvGrpSpPr>
      <p:grpSpPr>
        <a:xfrm>
          <a:off x="0" y="0"/>
          <a:ext cx="0" cy="0"/>
          <a:chOff x="0" y="0"/>
          <a:chExt cx="0" cy="0"/>
        </a:xfrm>
      </p:grpSpPr>
      <p:sp>
        <p:nvSpPr>
          <p:cNvPr id="817" name="Google Shape;817;p85"/>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18" name="Google Shape;818;p85"/>
          <p:cNvSpPr txBox="1"/>
          <p:nvPr/>
        </p:nvSpPr>
        <p:spPr>
          <a:xfrm>
            <a:off x="1232175" y="1962800"/>
            <a:ext cx="6841800" cy="20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PARA QUE UN BRAINSTORMING SEA EFECTIVO NO ALCANZA SOLO CON JUNTARSE A “TIRAR” IDEAS</a:t>
            </a:r>
            <a:endParaRPr i="1" sz="4000">
              <a:latin typeface="Anton"/>
              <a:ea typeface="Anton"/>
              <a:cs typeface="Anton"/>
              <a:sym typeface="Anton"/>
            </a:endParaRPr>
          </a:p>
        </p:txBody>
      </p:sp>
      <p:pic>
        <p:nvPicPr>
          <p:cNvPr id="819" name="Google Shape;819;p8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20" name="Google Shape;820;p85"/>
          <p:cNvPicPr preferRelativeResize="0"/>
          <p:nvPr/>
        </p:nvPicPr>
        <p:blipFill rotWithShape="1">
          <a:blip r:embed="rId4">
            <a:alphaModFix/>
          </a:blip>
          <a:srcRect b="0" l="0" r="0" t="0"/>
          <a:stretch/>
        </p:blipFill>
        <p:spPr>
          <a:xfrm>
            <a:off x="4059838" y="832037"/>
            <a:ext cx="1186525" cy="1186525"/>
          </a:xfrm>
          <a:prstGeom prst="rect">
            <a:avLst/>
          </a:prstGeom>
          <a:noFill/>
          <a:ln>
            <a:noFill/>
          </a:ln>
        </p:spPr>
      </p:pic>
      <p:sp>
        <p:nvSpPr>
          <p:cNvPr id="821" name="Google Shape;821;p85"/>
          <p:cNvSpPr/>
          <p:nvPr/>
        </p:nvSpPr>
        <p:spPr>
          <a:xfrm>
            <a:off x="228400" y="131450"/>
            <a:ext cx="1913100" cy="330600"/>
          </a:xfrm>
          <a:prstGeom prst="homePlate">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EMPATIZAR</a:t>
            </a:r>
            <a:endParaRPr b="1" sz="1200">
              <a:solidFill>
                <a:srgbClr val="EEFF41"/>
              </a:solidFill>
              <a:latin typeface="Didact Gothic"/>
              <a:ea typeface="Didact Gothic"/>
              <a:cs typeface="Didact Gothic"/>
              <a:sym typeface="Didact Gothic"/>
            </a:endParaRPr>
          </a:p>
        </p:txBody>
      </p:sp>
      <p:sp>
        <p:nvSpPr>
          <p:cNvPr id="822" name="Google Shape;822;p85"/>
          <p:cNvSpPr/>
          <p:nvPr/>
        </p:nvSpPr>
        <p:spPr>
          <a:xfrm>
            <a:off x="205660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DEFINIR</a:t>
            </a:r>
            <a:endParaRPr b="1" sz="1200">
              <a:solidFill>
                <a:srgbClr val="EEFF41"/>
              </a:solidFill>
              <a:latin typeface="Didact Gothic"/>
              <a:ea typeface="Didact Gothic"/>
              <a:cs typeface="Didact Gothic"/>
              <a:sym typeface="Didact Gothic"/>
            </a:endParaRPr>
          </a:p>
        </p:txBody>
      </p:sp>
      <p:sp>
        <p:nvSpPr>
          <p:cNvPr id="823" name="Google Shape;823;p85"/>
          <p:cNvSpPr/>
          <p:nvPr/>
        </p:nvSpPr>
        <p:spPr>
          <a:xfrm>
            <a:off x="3746809" y="131450"/>
            <a:ext cx="1807500" cy="3306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222222"/>
                </a:solidFill>
                <a:latin typeface="Didact Gothic"/>
                <a:ea typeface="Didact Gothic"/>
                <a:cs typeface="Didact Gothic"/>
                <a:sym typeface="Didact Gothic"/>
              </a:rPr>
              <a:t>IDEAR</a:t>
            </a:r>
            <a:endParaRPr b="1" sz="1200">
              <a:solidFill>
                <a:srgbClr val="222222"/>
              </a:solidFill>
              <a:latin typeface="Didact Gothic"/>
              <a:ea typeface="Didact Gothic"/>
              <a:cs typeface="Didact Gothic"/>
              <a:sym typeface="Didact Gothic"/>
            </a:endParaRPr>
          </a:p>
        </p:txBody>
      </p:sp>
      <p:sp>
        <p:nvSpPr>
          <p:cNvPr id="824" name="Google Shape;824;p85"/>
          <p:cNvSpPr/>
          <p:nvPr/>
        </p:nvSpPr>
        <p:spPr>
          <a:xfrm>
            <a:off x="5459440"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PROTOTIPAR</a:t>
            </a:r>
            <a:endParaRPr b="1" sz="1200">
              <a:solidFill>
                <a:srgbClr val="EEFF41"/>
              </a:solidFill>
              <a:latin typeface="Didact Gothic"/>
              <a:ea typeface="Didact Gothic"/>
              <a:cs typeface="Didact Gothic"/>
              <a:sym typeface="Didact Gothic"/>
            </a:endParaRPr>
          </a:p>
        </p:txBody>
      </p:sp>
      <p:sp>
        <p:nvSpPr>
          <p:cNvPr id="825" name="Google Shape;825;p85"/>
          <p:cNvSpPr/>
          <p:nvPr/>
        </p:nvSpPr>
        <p:spPr>
          <a:xfrm>
            <a:off x="715961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EVALUAR</a:t>
            </a:r>
            <a:endParaRPr b="1" sz="1200">
              <a:solidFill>
                <a:srgbClr val="EEFF41"/>
              </a:solidFill>
              <a:latin typeface="Didact Gothic"/>
              <a:ea typeface="Didact Gothic"/>
              <a:cs typeface="Didact Gothic"/>
              <a:sym typeface="Didact Gothic"/>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829" name="Shape 829"/>
        <p:cNvGrpSpPr/>
        <p:nvPr/>
      </p:nvGrpSpPr>
      <p:grpSpPr>
        <a:xfrm>
          <a:off x="0" y="0"/>
          <a:ext cx="0" cy="0"/>
          <a:chOff x="0" y="0"/>
          <a:chExt cx="0" cy="0"/>
        </a:xfrm>
      </p:grpSpPr>
      <p:sp>
        <p:nvSpPr>
          <p:cNvPr id="830" name="Google Shape;830;p86"/>
          <p:cNvSpPr txBox="1"/>
          <p:nvPr/>
        </p:nvSpPr>
        <p:spPr>
          <a:xfrm>
            <a:off x="852150" y="2636863"/>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831" name="Google Shape;831;p86"/>
          <p:cNvSpPr txBox="1"/>
          <p:nvPr/>
        </p:nvSpPr>
        <p:spPr>
          <a:xfrm>
            <a:off x="1232175" y="1962800"/>
            <a:ext cx="6841800" cy="2073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2400"/>
              <a:buFont typeface="Arial"/>
              <a:buNone/>
            </a:pPr>
            <a:r>
              <a:rPr lang="en-GB" sz="2000">
                <a:solidFill>
                  <a:srgbClr val="222222"/>
                </a:solidFill>
                <a:latin typeface="Helvetica Neue Light"/>
                <a:ea typeface="Helvetica Neue Light"/>
                <a:cs typeface="Helvetica Neue Light"/>
                <a:sym typeface="Helvetica Neue Light"/>
              </a:rPr>
              <a:t>La lluvia de ideas no es una técnica nueva.</a:t>
            </a:r>
            <a:endParaRPr sz="2000">
              <a:solidFill>
                <a:srgbClr val="222222"/>
              </a:solidFill>
              <a:latin typeface="Helvetica Neue Light"/>
              <a:ea typeface="Helvetica Neue Light"/>
              <a:cs typeface="Helvetica Neue Light"/>
              <a:sym typeface="Helvetica Neue Light"/>
            </a:endParaRPr>
          </a:p>
          <a:p>
            <a:pPr indent="0" lvl="0" marL="0" rtl="0" algn="ctr">
              <a:spcBef>
                <a:spcPts val="0"/>
              </a:spcBef>
              <a:spcAft>
                <a:spcPts val="0"/>
              </a:spcAft>
              <a:buNone/>
            </a:pPr>
            <a:r>
              <a:rPr lang="en-GB" sz="2000">
                <a:solidFill>
                  <a:srgbClr val="222222"/>
                </a:solidFill>
                <a:latin typeface="Helvetica Neue Light"/>
                <a:ea typeface="Helvetica Neue Light"/>
                <a:cs typeface="Helvetica Neue Light"/>
                <a:sym typeface="Helvetica Neue Light"/>
              </a:rPr>
              <a:t>Sin embargo, el establecimiento de las expectativas para una discusión abierta y animada puede significar la diferencia entre una sesión entretenida y creativa, y una sesión seria y poco dinámica.</a:t>
            </a:r>
            <a:endParaRPr i="1" sz="2000">
              <a:solidFill>
                <a:srgbClr val="222222"/>
              </a:solidFill>
              <a:latin typeface="Helvetica Neue Light"/>
              <a:ea typeface="Helvetica Neue Light"/>
              <a:cs typeface="Helvetica Neue Light"/>
              <a:sym typeface="Helvetica Neue Light"/>
            </a:endParaRPr>
          </a:p>
        </p:txBody>
      </p:sp>
      <p:pic>
        <p:nvPicPr>
          <p:cNvPr id="832" name="Google Shape;832;p8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33" name="Google Shape;833;p86"/>
          <p:cNvPicPr preferRelativeResize="0"/>
          <p:nvPr/>
        </p:nvPicPr>
        <p:blipFill rotWithShape="1">
          <a:blip r:embed="rId4">
            <a:alphaModFix/>
          </a:blip>
          <a:srcRect b="0" l="0" r="0" t="0"/>
          <a:stretch/>
        </p:blipFill>
        <p:spPr>
          <a:xfrm>
            <a:off x="4059838" y="832037"/>
            <a:ext cx="1186525" cy="1186525"/>
          </a:xfrm>
          <a:prstGeom prst="rect">
            <a:avLst/>
          </a:prstGeom>
          <a:noFill/>
          <a:ln>
            <a:noFill/>
          </a:ln>
        </p:spPr>
      </p:pic>
      <p:sp>
        <p:nvSpPr>
          <p:cNvPr id="834" name="Google Shape;834;p86"/>
          <p:cNvSpPr/>
          <p:nvPr/>
        </p:nvSpPr>
        <p:spPr>
          <a:xfrm>
            <a:off x="228400" y="131450"/>
            <a:ext cx="1913100" cy="330600"/>
          </a:xfrm>
          <a:prstGeom prst="homePlate">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EMPATIZAR</a:t>
            </a:r>
            <a:endParaRPr b="1" sz="1200">
              <a:solidFill>
                <a:srgbClr val="EEFF41"/>
              </a:solidFill>
              <a:latin typeface="Didact Gothic"/>
              <a:ea typeface="Didact Gothic"/>
              <a:cs typeface="Didact Gothic"/>
              <a:sym typeface="Didact Gothic"/>
            </a:endParaRPr>
          </a:p>
        </p:txBody>
      </p:sp>
      <p:sp>
        <p:nvSpPr>
          <p:cNvPr id="835" name="Google Shape;835;p86"/>
          <p:cNvSpPr/>
          <p:nvPr/>
        </p:nvSpPr>
        <p:spPr>
          <a:xfrm>
            <a:off x="205660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DEFINIR</a:t>
            </a:r>
            <a:endParaRPr b="1" sz="1200">
              <a:solidFill>
                <a:srgbClr val="EEFF41"/>
              </a:solidFill>
              <a:latin typeface="Didact Gothic"/>
              <a:ea typeface="Didact Gothic"/>
              <a:cs typeface="Didact Gothic"/>
              <a:sym typeface="Didact Gothic"/>
            </a:endParaRPr>
          </a:p>
        </p:txBody>
      </p:sp>
      <p:sp>
        <p:nvSpPr>
          <p:cNvPr id="836" name="Google Shape;836;p86"/>
          <p:cNvSpPr/>
          <p:nvPr/>
        </p:nvSpPr>
        <p:spPr>
          <a:xfrm>
            <a:off x="3746809" y="131450"/>
            <a:ext cx="1807500" cy="3306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222222"/>
                </a:solidFill>
                <a:latin typeface="Didact Gothic"/>
                <a:ea typeface="Didact Gothic"/>
                <a:cs typeface="Didact Gothic"/>
                <a:sym typeface="Didact Gothic"/>
              </a:rPr>
              <a:t>IDEAR</a:t>
            </a:r>
            <a:endParaRPr b="1" sz="1200">
              <a:solidFill>
                <a:srgbClr val="222222"/>
              </a:solidFill>
              <a:latin typeface="Didact Gothic"/>
              <a:ea typeface="Didact Gothic"/>
              <a:cs typeface="Didact Gothic"/>
              <a:sym typeface="Didact Gothic"/>
            </a:endParaRPr>
          </a:p>
        </p:txBody>
      </p:sp>
      <p:sp>
        <p:nvSpPr>
          <p:cNvPr id="837" name="Google Shape;837;p86"/>
          <p:cNvSpPr/>
          <p:nvPr/>
        </p:nvSpPr>
        <p:spPr>
          <a:xfrm>
            <a:off x="5459440"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PROTOTIPAR</a:t>
            </a:r>
            <a:endParaRPr b="1" sz="1200">
              <a:solidFill>
                <a:srgbClr val="EEFF41"/>
              </a:solidFill>
              <a:latin typeface="Didact Gothic"/>
              <a:ea typeface="Didact Gothic"/>
              <a:cs typeface="Didact Gothic"/>
              <a:sym typeface="Didact Gothic"/>
            </a:endParaRPr>
          </a:p>
        </p:txBody>
      </p:sp>
      <p:sp>
        <p:nvSpPr>
          <p:cNvPr id="838" name="Google Shape;838;p86"/>
          <p:cNvSpPr/>
          <p:nvPr/>
        </p:nvSpPr>
        <p:spPr>
          <a:xfrm>
            <a:off x="715961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EVALUAR</a:t>
            </a:r>
            <a:endParaRPr b="1" sz="1200">
              <a:solidFill>
                <a:srgbClr val="EEFF41"/>
              </a:solidFill>
              <a:latin typeface="Didact Gothic"/>
              <a:ea typeface="Didact Gothic"/>
              <a:cs typeface="Didact Gothic"/>
              <a:sym typeface="Didact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pic>
        <p:nvPicPr>
          <p:cNvPr id="843" name="Google Shape;843;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44" name="Google Shape;844;p87"/>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845" name="Google Shape;845;p87"/>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846" name="Google Shape;846;p87"/>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847" name="Google Shape;847;p87"/>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848" name="Google Shape;848;p87"/>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
        <p:nvSpPr>
          <p:cNvPr id="849" name="Google Shape;849;p87"/>
          <p:cNvSpPr txBox="1"/>
          <p:nvPr/>
        </p:nvSpPr>
        <p:spPr>
          <a:xfrm>
            <a:off x="818975" y="1313325"/>
            <a:ext cx="7881300" cy="17700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¿CÓMO EJECUTAR UNA LLUVIA DE IDEAS CON ÉXITO?</a:t>
            </a:r>
            <a:endParaRPr b="0" i="1" sz="4000" u="none" cap="none" strike="noStrike">
              <a:solidFill>
                <a:srgbClr val="000000"/>
              </a:solidFill>
              <a:latin typeface="Anton"/>
              <a:ea typeface="Anton"/>
              <a:cs typeface="Anton"/>
              <a:sym typeface="Anton"/>
            </a:endParaRPr>
          </a:p>
        </p:txBody>
      </p:sp>
      <p:sp>
        <p:nvSpPr>
          <p:cNvPr id="850" name="Google Shape;850;p87"/>
          <p:cNvSpPr txBox="1"/>
          <p:nvPr/>
        </p:nvSpPr>
        <p:spPr>
          <a:xfrm>
            <a:off x="1130675" y="3083320"/>
            <a:ext cx="7257900" cy="11460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400"/>
              <a:buFont typeface="Arial"/>
              <a:buNone/>
            </a:pPr>
            <a:r>
              <a:rPr b="0" i="0" lang="en-GB" sz="2400" u="none" cap="none" strike="noStrike">
                <a:solidFill>
                  <a:srgbClr val="000000"/>
                </a:solidFill>
                <a:latin typeface="Didact Gothic"/>
                <a:ea typeface="Didact Gothic"/>
                <a:cs typeface="Didact Gothic"/>
                <a:sym typeface="Didact Gothic"/>
              </a:rPr>
              <a:t>Las 6 reglas de </a:t>
            </a:r>
            <a:r>
              <a:rPr b="0" i="0" lang="en-GB" sz="2400" u="sng" cap="none" strike="noStrike">
                <a:solidFill>
                  <a:schemeClr val="hlink"/>
                </a:solidFill>
                <a:latin typeface="Didact Gothic"/>
                <a:ea typeface="Didact Gothic"/>
                <a:cs typeface="Didact Gothic"/>
                <a:sym typeface="Didact Gothic"/>
                <a:hlinkClick r:id="rId4"/>
              </a:rPr>
              <a:t>IDEO</a:t>
            </a:r>
            <a:endParaRPr b="1" i="0" sz="24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54" name="Shape 854"/>
        <p:cNvGrpSpPr/>
        <p:nvPr/>
      </p:nvGrpSpPr>
      <p:grpSpPr>
        <a:xfrm>
          <a:off x="0" y="0"/>
          <a:ext cx="0" cy="0"/>
          <a:chOff x="0" y="0"/>
          <a:chExt cx="0" cy="0"/>
        </a:xfrm>
      </p:grpSpPr>
      <p:sp>
        <p:nvSpPr>
          <p:cNvPr id="855" name="Google Shape;855;p88"/>
          <p:cNvSpPr/>
          <p:nvPr/>
        </p:nvSpPr>
        <p:spPr>
          <a:xfrm>
            <a:off x="4036650" y="86087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88"/>
          <p:cNvSpPr txBox="1"/>
          <p:nvPr/>
        </p:nvSpPr>
        <p:spPr>
          <a:xfrm>
            <a:off x="207450" y="3122275"/>
            <a:ext cx="8729100" cy="1639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rgbClr val="222222"/>
                </a:solidFill>
                <a:latin typeface="Helvetica Neue Light"/>
                <a:ea typeface="Helvetica Neue Light"/>
                <a:cs typeface="Helvetica Neue Light"/>
                <a:sym typeface="Helvetica Neue Light"/>
              </a:rPr>
              <a:t>Adopt</a:t>
            </a:r>
            <a:r>
              <a:rPr lang="en-GB" sz="2000">
                <a:solidFill>
                  <a:srgbClr val="222222"/>
                </a:solidFill>
                <a:latin typeface="Helvetica Neue Light"/>
                <a:ea typeface="Helvetica Neue Light"/>
                <a:cs typeface="Helvetica Neue Light"/>
                <a:sym typeface="Helvetica Neue Light"/>
              </a:rPr>
              <a:t>á</a:t>
            </a:r>
            <a:r>
              <a:rPr i="0" lang="en-GB" sz="2000" u="none" cap="none" strike="noStrike">
                <a:solidFill>
                  <a:srgbClr val="222222"/>
                </a:solidFill>
                <a:latin typeface="Helvetica Neue Light"/>
                <a:ea typeface="Helvetica Neue Light"/>
                <a:cs typeface="Helvetica Neue Light"/>
                <a:sym typeface="Helvetica Neue Light"/>
              </a:rPr>
              <a:t> una mentalidad abierta en tus sesiones de ideas.</a:t>
            </a:r>
            <a:endParaRPr i="0" sz="2000" u="none" cap="none" strike="noStrike">
              <a:solidFill>
                <a:srgbClr val="2222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rgbClr val="222222"/>
                </a:solidFill>
                <a:latin typeface="Helvetica Neue Light"/>
                <a:ea typeface="Helvetica Neue Light"/>
                <a:cs typeface="Helvetica Neue Light"/>
                <a:sym typeface="Helvetica Neue Light"/>
              </a:rPr>
              <a:t>Todas las ideas son válidas en esta instancia.</a:t>
            </a:r>
            <a:endParaRPr i="0" sz="2000" u="none" cap="none" strike="noStrike">
              <a:solidFill>
                <a:srgbClr val="2222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i="0" sz="2000" u="none" cap="none" strike="noStrike">
              <a:solidFill>
                <a:srgbClr val="222222"/>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i="0" sz="2000" u="none" cap="none" strike="noStrike">
              <a:solidFill>
                <a:srgbClr val="222222"/>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857" name="Google Shape;857;p88"/>
          <p:cNvSpPr txBox="1"/>
          <p:nvPr/>
        </p:nvSpPr>
        <p:spPr>
          <a:xfrm>
            <a:off x="4036650" y="940375"/>
            <a:ext cx="1070700" cy="91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1</a:t>
            </a:r>
            <a:endParaRPr b="0" i="1" sz="3600" u="none" cap="none" strike="noStrike">
              <a:solidFill>
                <a:srgbClr val="000000"/>
              </a:solidFill>
              <a:latin typeface="Anton"/>
              <a:ea typeface="Anton"/>
              <a:cs typeface="Anton"/>
              <a:sym typeface="Anton"/>
            </a:endParaRPr>
          </a:p>
        </p:txBody>
      </p:sp>
      <p:pic>
        <p:nvPicPr>
          <p:cNvPr id="858" name="Google Shape;858;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59" name="Google Shape;859;p88"/>
          <p:cNvSpPr txBox="1"/>
          <p:nvPr/>
        </p:nvSpPr>
        <p:spPr>
          <a:xfrm>
            <a:off x="800550" y="1964800"/>
            <a:ext cx="7542900" cy="9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POSTERGAR JUICIOS DE VALOR</a:t>
            </a:r>
            <a:endParaRPr b="0" i="1" sz="4000" u="none" cap="none" strike="noStrike">
              <a:solidFill>
                <a:srgbClr val="000000"/>
              </a:solidFill>
              <a:latin typeface="Anton"/>
              <a:ea typeface="Anton"/>
              <a:cs typeface="Anton"/>
              <a:sym typeface="Anton"/>
            </a:endParaRPr>
          </a:p>
        </p:txBody>
      </p:sp>
      <p:sp>
        <p:nvSpPr>
          <p:cNvPr id="860" name="Google Shape;860;p88"/>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861" name="Google Shape;861;p88"/>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862" name="Google Shape;862;p88"/>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863" name="Google Shape;863;p88"/>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864" name="Google Shape;864;p88"/>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8" name="Shape 868"/>
        <p:cNvGrpSpPr/>
        <p:nvPr/>
      </p:nvGrpSpPr>
      <p:grpSpPr>
        <a:xfrm>
          <a:off x="0" y="0"/>
          <a:ext cx="0" cy="0"/>
          <a:chOff x="0" y="0"/>
          <a:chExt cx="0" cy="0"/>
        </a:xfrm>
      </p:grpSpPr>
      <p:sp>
        <p:nvSpPr>
          <p:cNvPr id="869" name="Google Shape;869;p89"/>
          <p:cNvSpPr/>
          <p:nvPr/>
        </p:nvSpPr>
        <p:spPr>
          <a:xfrm>
            <a:off x="4036650" y="88892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89"/>
          <p:cNvSpPr txBox="1"/>
          <p:nvPr/>
        </p:nvSpPr>
        <p:spPr>
          <a:xfrm>
            <a:off x="665550" y="3526450"/>
            <a:ext cx="78129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i="0" lang="en-GB" sz="2000" u="none" cap="none" strike="noStrike">
                <a:solidFill>
                  <a:srgbClr val="222222"/>
                </a:solidFill>
                <a:latin typeface="Helvetica Neue Light"/>
                <a:ea typeface="Helvetica Neue Light"/>
                <a:cs typeface="Helvetica Neue Light"/>
                <a:sym typeface="Helvetica Neue Light"/>
              </a:rPr>
              <a:t>Incluso una idea descabellada, que podría no implementarse jamás, puede llevarte a la próxima innovación radical.</a:t>
            </a:r>
            <a:endParaRPr i="0" sz="2000" u="none" cap="none" strike="noStrike">
              <a:solidFill>
                <a:srgbClr val="2222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i="0" sz="20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871" name="Google Shape;871;p89"/>
          <p:cNvSpPr txBox="1"/>
          <p:nvPr/>
        </p:nvSpPr>
        <p:spPr>
          <a:xfrm>
            <a:off x="4036650" y="968425"/>
            <a:ext cx="1070700" cy="91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2</a:t>
            </a:r>
            <a:endParaRPr b="0" i="1" sz="3600" u="none" cap="none" strike="noStrike">
              <a:solidFill>
                <a:srgbClr val="000000"/>
              </a:solidFill>
              <a:latin typeface="Anton"/>
              <a:ea typeface="Anton"/>
              <a:cs typeface="Anton"/>
              <a:sym typeface="Anton"/>
            </a:endParaRPr>
          </a:p>
        </p:txBody>
      </p:sp>
      <p:pic>
        <p:nvPicPr>
          <p:cNvPr id="872" name="Google Shape;872;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73" name="Google Shape;873;p89"/>
          <p:cNvSpPr txBox="1"/>
          <p:nvPr/>
        </p:nvSpPr>
        <p:spPr>
          <a:xfrm>
            <a:off x="762000" y="1905800"/>
            <a:ext cx="7620000" cy="1485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FOMENTAR LAS IDEAS ABSURDAS, EXTREMAS Y RADICALES</a:t>
            </a:r>
            <a:endParaRPr b="0" i="1" sz="4000" u="none" cap="none" strike="noStrike">
              <a:solidFill>
                <a:srgbClr val="000000"/>
              </a:solidFill>
              <a:latin typeface="Anton"/>
              <a:ea typeface="Anton"/>
              <a:cs typeface="Anton"/>
              <a:sym typeface="Anton"/>
            </a:endParaRPr>
          </a:p>
        </p:txBody>
      </p:sp>
      <p:sp>
        <p:nvSpPr>
          <p:cNvPr id="874" name="Google Shape;874;p89"/>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875" name="Google Shape;875;p89"/>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876" name="Google Shape;876;p89"/>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877" name="Google Shape;877;p89"/>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878" name="Google Shape;878;p89"/>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2" name="Shape 882"/>
        <p:cNvGrpSpPr/>
        <p:nvPr/>
      </p:nvGrpSpPr>
      <p:grpSpPr>
        <a:xfrm>
          <a:off x="0" y="0"/>
          <a:ext cx="0" cy="0"/>
          <a:chOff x="0" y="0"/>
          <a:chExt cx="0" cy="0"/>
        </a:xfrm>
      </p:grpSpPr>
      <p:sp>
        <p:nvSpPr>
          <p:cNvPr id="883" name="Google Shape;883;p90"/>
          <p:cNvSpPr/>
          <p:nvPr/>
        </p:nvSpPr>
        <p:spPr>
          <a:xfrm>
            <a:off x="4036650" y="94572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90"/>
          <p:cNvSpPr txBox="1"/>
          <p:nvPr/>
        </p:nvSpPr>
        <p:spPr>
          <a:xfrm>
            <a:off x="891750" y="3540875"/>
            <a:ext cx="7360500" cy="99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rgbClr val="222222"/>
                </a:solidFill>
                <a:latin typeface="Helvetica Neue Light"/>
                <a:ea typeface="Helvetica Neue Light"/>
                <a:cs typeface="Helvetica Neue Light"/>
                <a:sym typeface="Helvetica Neue Light"/>
              </a:rPr>
              <a:t>Una buena práctica es continuar una conversación diciendo: “para aprovechar esto que acabas de decir…”</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885" name="Google Shape;885;p90"/>
          <p:cNvSpPr txBox="1"/>
          <p:nvPr/>
        </p:nvSpPr>
        <p:spPr>
          <a:xfrm>
            <a:off x="4036650" y="1025225"/>
            <a:ext cx="1070700" cy="91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3</a:t>
            </a:r>
            <a:endParaRPr b="0" i="1" sz="3600" u="none" cap="none" strike="noStrike">
              <a:solidFill>
                <a:srgbClr val="000000"/>
              </a:solidFill>
              <a:latin typeface="Anton"/>
              <a:ea typeface="Anton"/>
              <a:cs typeface="Anton"/>
              <a:sym typeface="Anton"/>
            </a:endParaRPr>
          </a:p>
        </p:txBody>
      </p:sp>
      <p:pic>
        <p:nvPicPr>
          <p:cNvPr id="886" name="Google Shape;886;p9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887" name="Google Shape;887;p90"/>
          <p:cNvSpPr txBox="1"/>
          <p:nvPr/>
        </p:nvSpPr>
        <p:spPr>
          <a:xfrm>
            <a:off x="445500" y="1955075"/>
            <a:ext cx="8253000" cy="143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CONSTRUIR SOBRE LAS IDEAS DE LOS DEMÁS INTEGRANTES</a:t>
            </a:r>
            <a:endParaRPr b="0" i="1" sz="4000" u="none" cap="none" strike="noStrike">
              <a:solidFill>
                <a:srgbClr val="000000"/>
              </a:solidFill>
              <a:latin typeface="Anton"/>
              <a:ea typeface="Anton"/>
              <a:cs typeface="Anton"/>
              <a:sym typeface="Anton"/>
            </a:endParaRPr>
          </a:p>
        </p:txBody>
      </p:sp>
      <p:sp>
        <p:nvSpPr>
          <p:cNvPr id="888" name="Google Shape;888;p90"/>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889" name="Google Shape;889;p90"/>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890" name="Google Shape;890;p90"/>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891" name="Google Shape;891;p90"/>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892" name="Google Shape;892;p90"/>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6" name="Shape 896"/>
        <p:cNvGrpSpPr/>
        <p:nvPr/>
      </p:nvGrpSpPr>
      <p:grpSpPr>
        <a:xfrm>
          <a:off x="0" y="0"/>
          <a:ext cx="0" cy="0"/>
          <a:chOff x="0" y="0"/>
          <a:chExt cx="0" cy="0"/>
        </a:xfrm>
      </p:grpSpPr>
      <p:sp>
        <p:nvSpPr>
          <p:cNvPr id="897" name="Google Shape;897;p91"/>
          <p:cNvSpPr/>
          <p:nvPr/>
        </p:nvSpPr>
        <p:spPr>
          <a:xfrm>
            <a:off x="4036650" y="79332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91"/>
          <p:cNvSpPr txBox="1"/>
          <p:nvPr/>
        </p:nvSpPr>
        <p:spPr>
          <a:xfrm>
            <a:off x="891750" y="3137675"/>
            <a:ext cx="7360500" cy="1070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rgbClr val="222222"/>
                </a:solidFill>
                <a:latin typeface="Helvetica Neue Light"/>
                <a:ea typeface="Helvetica Neue Light"/>
                <a:cs typeface="Helvetica Neue Light"/>
                <a:sym typeface="Helvetica Neue Light"/>
              </a:rPr>
              <a:t>Escuchá cada idea de cada persona antes de anotarla: casi siempre, las ideas de los demás inspirarán las mejores ideas del resto del grupo.</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899" name="Google Shape;899;p91"/>
          <p:cNvSpPr txBox="1"/>
          <p:nvPr/>
        </p:nvSpPr>
        <p:spPr>
          <a:xfrm>
            <a:off x="4036650" y="872825"/>
            <a:ext cx="1070700" cy="91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4</a:t>
            </a:r>
            <a:endParaRPr b="0" i="1" sz="3600" u="none" cap="none" strike="noStrike">
              <a:solidFill>
                <a:srgbClr val="000000"/>
              </a:solidFill>
              <a:latin typeface="Anton"/>
              <a:ea typeface="Anton"/>
              <a:cs typeface="Anton"/>
              <a:sym typeface="Anton"/>
            </a:endParaRPr>
          </a:p>
        </p:txBody>
      </p:sp>
      <p:pic>
        <p:nvPicPr>
          <p:cNvPr id="900" name="Google Shape;900;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01" name="Google Shape;901;p91"/>
          <p:cNvSpPr txBox="1"/>
          <p:nvPr/>
        </p:nvSpPr>
        <p:spPr>
          <a:xfrm>
            <a:off x="445500" y="2080950"/>
            <a:ext cx="8253000" cy="143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UNA CONVERSACIÓN A LA VEZ</a:t>
            </a:r>
            <a:endParaRPr b="0" i="1" sz="4000" u="none" cap="none" strike="noStrike">
              <a:solidFill>
                <a:srgbClr val="000000"/>
              </a:solidFill>
              <a:latin typeface="Anton"/>
              <a:ea typeface="Anton"/>
              <a:cs typeface="Anton"/>
              <a:sym typeface="Anton"/>
            </a:endParaRPr>
          </a:p>
        </p:txBody>
      </p:sp>
      <p:sp>
        <p:nvSpPr>
          <p:cNvPr id="902" name="Google Shape;902;p91"/>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903" name="Google Shape;903;p91"/>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904" name="Google Shape;904;p91"/>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905" name="Google Shape;905;p91"/>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906" name="Google Shape;906;p91"/>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0" name="Shape 910"/>
        <p:cNvGrpSpPr/>
        <p:nvPr/>
      </p:nvGrpSpPr>
      <p:grpSpPr>
        <a:xfrm>
          <a:off x="0" y="0"/>
          <a:ext cx="0" cy="0"/>
          <a:chOff x="0" y="0"/>
          <a:chExt cx="0" cy="0"/>
        </a:xfrm>
      </p:grpSpPr>
      <p:sp>
        <p:nvSpPr>
          <p:cNvPr id="911" name="Google Shape;911;p92"/>
          <p:cNvSpPr/>
          <p:nvPr/>
        </p:nvSpPr>
        <p:spPr>
          <a:xfrm>
            <a:off x="4036650" y="102192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92"/>
          <p:cNvSpPr txBox="1"/>
          <p:nvPr/>
        </p:nvSpPr>
        <p:spPr>
          <a:xfrm>
            <a:off x="800550" y="3737213"/>
            <a:ext cx="7542900" cy="708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rgbClr val="222222"/>
                </a:solidFill>
                <a:latin typeface="Helvetica Neue Light"/>
                <a:ea typeface="Helvetica Neue Light"/>
                <a:cs typeface="Helvetica Neue Light"/>
                <a:sym typeface="Helvetica Neue Light"/>
              </a:rPr>
              <a:t>Dibuj</a:t>
            </a:r>
            <a:r>
              <a:rPr lang="en-GB" sz="2000">
                <a:solidFill>
                  <a:srgbClr val="222222"/>
                </a:solidFill>
                <a:latin typeface="Helvetica Neue Light"/>
                <a:ea typeface="Helvetica Neue Light"/>
                <a:cs typeface="Helvetica Neue Light"/>
                <a:sym typeface="Helvetica Neue Light"/>
              </a:rPr>
              <a:t>a</a:t>
            </a:r>
            <a:r>
              <a:rPr i="0" lang="en-GB" sz="2000" u="none" cap="none" strike="noStrike">
                <a:solidFill>
                  <a:srgbClr val="222222"/>
                </a:solidFill>
                <a:latin typeface="Helvetica Neue Light"/>
                <a:ea typeface="Helvetica Neue Light"/>
                <a:cs typeface="Helvetica Neue Light"/>
                <a:sym typeface="Helvetica Neue Light"/>
              </a:rPr>
              <a:t> o escribí tus ideas en post-it o en hojas de papel</a:t>
            </a:r>
            <a:endParaRPr i="0" sz="2000" u="none" cap="none" strike="noStrike">
              <a:solidFill>
                <a:srgbClr val="2222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i="0" sz="20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913" name="Google Shape;913;p92"/>
          <p:cNvSpPr txBox="1"/>
          <p:nvPr/>
        </p:nvSpPr>
        <p:spPr>
          <a:xfrm>
            <a:off x="4036650" y="1101425"/>
            <a:ext cx="1070700" cy="91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5</a:t>
            </a:r>
            <a:endParaRPr b="0" i="1" sz="3600" u="none" cap="none" strike="noStrike">
              <a:solidFill>
                <a:srgbClr val="000000"/>
              </a:solidFill>
              <a:latin typeface="Anton"/>
              <a:ea typeface="Anton"/>
              <a:cs typeface="Anton"/>
              <a:sym typeface="Anton"/>
            </a:endParaRPr>
          </a:p>
        </p:txBody>
      </p:sp>
      <p:pic>
        <p:nvPicPr>
          <p:cNvPr id="914" name="Google Shape;914;p9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15" name="Google Shape;915;p92"/>
          <p:cNvSpPr txBox="1"/>
          <p:nvPr/>
        </p:nvSpPr>
        <p:spPr>
          <a:xfrm>
            <a:off x="800550" y="2424900"/>
            <a:ext cx="7320900" cy="9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SER VISUAL PARA EXPLICAR</a:t>
            </a:r>
            <a:endParaRPr b="0" i="1" sz="4000" u="none" cap="none" strike="noStrike">
              <a:solidFill>
                <a:srgbClr val="000000"/>
              </a:solidFill>
              <a:latin typeface="Anton"/>
              <a:ea typeface="Anton"/>
              <a:cs typeface="Anton"/>
              <a:sym typeface="Anton"/>
            </a:endParaRPr>
          </a:p>
        </p:txBody>
      </p:sp>
      <p:sp>
        <p:nvSpPr>
          <p:cNvPr id="916" name="Google Shape;916;p92"/>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917" name="Google Shape;917;p92"/>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918" name="Google Shape;918;p92"/>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919" name="Google Shape;919;p92"/>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920" name="Google Shape;920;p92"/>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4" name="Shape 924"/>
        <p:cNvGrpSpPr/>
        <p:nvPr/>
      </p:nvGrpSpPr>
      <p:grpSpPr>
        <a:xfrm>
          <a:off x="0" y="0"/>
          <a:ext cx="0" cy="0"/>
          <a:chOff x="0" y="0"/>
          <a:chExt cx="0" cy="0"/>
        </a:xfrm>
      </p:grpSpPr>
      <p:sp>
        <p:nvSpPr>
          <p:cNvPr id="925" name="Google Shape;925;p93"/>
          <p:cNvSpPr/>
          <p:nvPr/>
        </p:nvSpPr>
        <p:spPr>
          <a:xfrm>
            <a:off x="4036650" y="889825"/>
            <a:ext cx="1070700" cy="1070700"/>
          </a:xfrm>
          <a:prstGeom prst="ellipse">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93"/>
          <p:cNvSpPr txBox="1"/>
          <p:nvPr/>
        </p:nvSpPr>
        <p:spPr>
          <a:xfrm>
            <a:off x="800550" y="3594463"/>
            <a:ext cx="7542900" cy="708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rgbClr val="222222"/>
                </a:solidFill>
                <a:latin typeface="Helvetica Neue Light"/>
                <a:ea typeface="Helvetica Neue Light"/>
                <a:cs typeface="Helvetica Neue Light"/>
                <a:sym typeface="Helvetica Neue Light"/>
              </a:rPr>
              <a:t>Intentá tener entre 40 y 50 ideas como mínimo en cada sesión de brainstorming</a:t>
            </a:r>
            <a:endParaRPr i="0" sz="2000" u="none" cap="none" strike="noStrike">
              <a:solidFill>
                <a:srgbClr val="222222"/>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i="0" sz="2000" u="none" cap="none" strike="noStrike">
              <a:solidFill>
                <a:srgbClr val="222222"/>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sp>
        <p:nvSpPr>
          <p:cNvPr id="927" name="Google Shape;927;p93"/>
          <p:cNvSpPr txBox="1"/>
          <p:nvPr/>
        </p:nvSpPr>
        <p:spPr>
          <a:xfrm>
            <a:off x="4036650" y="969325"/>
            <a:ext cx="1070700" cy="91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6</a:t>
            </a:r>
            <a:endParaRPr b="0" i="1" sz="3600" u="none" cap="none" strike="noStrike">
              <a:solidFill>
                <a:srgbClr val="000000"/>
              </a:solidFill>
              <a:latin typeface="Anton"/>
              <a:ea typeface="Anton"/>
              <a:cs typeface="Anton"/>
              <a:sym typeface="Anton"/>
            </a:endParaRPr>
          </a:p>
        </p:txBody>
      </p:sp>
      <p:pic>
        <p:nvPicPr>
          <p:cNvPr id="928" name="Google Shape;928;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29" name="Google Shape;929;p93"/>
          <p:cNvSpPr txBox="1"/>
          <p:nvPr/>
        </p:nvSpPr>
        <p:spPr>
          <a:xfrm>
            <a:off x="911550" y="2299025"/>
            <a:ext cx="7320900" cy="911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PRIORIZAR CANTIDAD SOBRE CALIDAD</a:t>
            </a:r>
            <a:endParaRPr b="0" i="1" sz="4000" u="none" cap="none" strike="noStrike">
              <a:solidFill>
                <a:srgbClr val="000000"/>
              </a:solidFill>
              <a:latin typeface="Anton"/>
              <a:ea typeface="Anton"/>
              <a:cs typeface="Anton"/>
              <a:sym typeface="Anton"/>
            </a:endParaRPr>
          </a:p>
        </p:txBody>
      </p:sp>
      <p:sp>
        <p:nvSpPr>
          <p:cNvPr id="930" name="Google Shape;930;p93"/>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931" name="Google Shape;931;p93"/>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932" name="Google Shape;932;p93"/>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933" name="Google Shape;933;p93"/>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934" name="Google Shape;934;p93"/>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40" name="Google Shape;940;p94"/>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941" name="Google Shape;941;p94"/>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942" name="Google Shape;942;p94"/>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943" name="Google Shape;943;p94"/>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944" name="Google Shape;944;p94"/>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
        <p:nvSpPr>
          <p:cNvPr id="945" name="Google Shape;945;p94"/>
          <p:cNvSpPr txBox="1"/>
          <p:nvPr/>
        </p:nvSpPr>
        <p:spPr>
          <a:xfrm>
            <a:off x="1082675" y="2279400"/>
            <a:ext cx="6978600" cy="58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i="1" lang="en-GB" sz="3600">
                <a:latin typeface="Anton"/>
                <a:ea typeface="Anton"/>
                <a:cs typeface="Anton"/>
                <a:sym typeface="Anton"/>
              </a:rPr>
              <a:t>STORYBOARD:</a:t>
            </a:r>
            <a:endParaRPr i="1" sz="3600">
              <a:latin typeface="Anton"/>
              <a:ea typeface="Anton"/>
              <a:cs typeface="Anton"/>
              <a:sym typeface="Anton"/>
            </a:endParaRPr>
          </a:p>
          <a:p>
            <a:pPr indent="0" lvl="0" marL="0" marR="0" rtl="0" algn="ctr">
              <a:lnSpc>
                <a:spcPct val="100000"/>
              </a:lnSpc>
              <a:spcBef>
                <a:spcPts val="0"/>
              </a:spcBef>
              <a:spcAft>
                <a:spcPts val="0"/>
              </a:spcAft>
              <a:buClr>
                <a:schemeClr val="dk1"/>
              </a:buClr>
              <a:buSzPts val="1100"/>
              <a:buFont typeface="Arial"/>
              <a:buNone/>
            </a:pPr>
            <a:r>
              <a:rPr i="1" lang="en-GB" sz="3600">
                <a:latin typeface="Anton"/>
                <a:ea typeface="Anton"/>
                <a:cs typeface="Anton"/>
                <a:sym typeface="Anton"/>
              </a:rPr>
              <a:t>DIBUJAR COMO HERRAMIENTA CREATIVA</a:t>
            </a:r>
            <a:endParaRPr i="1" sz="3600">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89" name="Shape 189"/>
        <p:cNvGrpSpPr/>
        <p:nvPr/>
      </p:nvGrpSpPr>
      <p:grpSpPr>
        <a:xfrm>
          <a:off x="0" y="0"/>
          <a:ext cx="0" cy="0"/>
          <a:chOff x="0" y="0"/>
          <a:chExt cx="0" cy="0"/>
        </a:xfrm>
      </p:grpSpPr>
      <p:sp>
        <p:nvSpPr>
          <p:cNvPr id="190" name="Google Shape;190;p3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Conocer las distintas Metodologías de Diseño.</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Conocer las metodologías ágiles y su diferencia con las de cascada.</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Generar conocimiento validado mediante nuestro análisis de research.</a:t>
            </a:r>
            <a:endParaRPr sz="1800">
              <a:latin typeface="Helvetica Neue Light"/>
              <a:ea typeface="Helvetica Neue Light"/>
              <a:cs typeface="Helvetica Neue Light"/>
              <a:sym typeface="Helvetica Neue Light"/>
            </a:endParaRPr>
          </a:p>
        </p:txBody>
      </p:sp>
      <p:pic>
        <p:nvPicPr>
          <p:cNvPr id="191" name="Google Shape;191;p3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92" name="Google Shape;192;p3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193" name="Google Shape;193;p3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95"/>
          <p:cNvSpPr txBox="1"/>
          <p:nvPr/>
        </p:nvSpPr>
        <p:spPr>
          <a:xfrm>
            <a:off x="247300" y="4409238"/>
            <a:ext cx="30000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chemeClr val="dk1"/>
                </a:solidFill>
                <a:highlight>
                  <a:schemeClr val="lt1"/>
                </a:highlight>
                <a:latin typeface="Helvetica Neue Light"/>
                <a:ea typeface="Helvetica Neue Light"/>
                <a:cs typeface="Helvetica Neue Light"/>
                <a:sym typeface="Helvetica Neue Light"/>
              </a:rPr>
              <a:t>Storyboard</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951" name="Google Shape;951;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52" name="Google Shape;952;p95"/>
          <p:cNvPicPr preferRelativeResize="0"/>
          <p:nvPr/>
        </p:nvPicPr>
        <p:blipFill rotWithShape="1">
          <a:blip r:embed="rId4">
            <a:alphaModFix/>
          </a:blip>
          <a:srcRect b="0" l="0" r="0" t="0"/>
          <a:stretch/>
        </p:blipFill>
        <p:spPr>
          <a:xfrm>
            <a:off x="2179225" y="724225"/>
            <a:ext cx="4785550" cy="3779450"/>
          </a:xfrm>
          <a:prstGeom prst="rect">
            <a:avLst/>
          </a:prstGeom>
          <a:noFill/>
          <a:ln>
            <a:noFill/>
          </a:ln>
        </p:spPr>
      </p:pic>
      <p:sp>
        <p:nvSpPr>
          <p:cNvPr id="953" name="Google Shape;953;p95"/>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954" name="Google Shape;954;p95"/>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955" name="Google Shape;955;p95"/>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956" name="Google Shape;956;p95"/>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957" name="Google Shape;957;p95"/>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96"/>
          <p:cNvSpPr txBox="1"/>
          <p:nvPr/>
        </p:nvSpPr>
        <p:spPr>
          <a:xfrm>
            <a:off x="247300" y="4409238"/>
            <a:ext cx="30000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chemeClr val="dk1"/>
                </a:solidFill>
                <a:highlight>
                  <a:schemeClr val="lt1"/>
                </a:highlight>
                <a:latin typeface="Helvetica Neue Light"/>
                <a:ea typeface="Helvetica Neue Light"/>
                <a:cs typeface="Helvetica Neue Light"/>
                <a:sym typeface="Helvetica Neue Light"/>
              </a:rPr>
              <a:t>Storyboard</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963" name="Google Shape;963;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64" name="Google Shape;964;p96"/>
          <p:cNvPicPr preferRelativeResize="0"/>
          <p:nvPr/>
        </p:nvPicPr>
        <p:blipFill rotWithShape="1">
          <a:blip r:embed="rId4">
            <a:alphaModFix/>
          </a:blip>
          <a:srcRect b="0" l="0" r="0" t="0"/>
          <a:stretch/>
        </p:blipFill>
        <p:spPr>
          <a:xfrm>
            <a:off x="1671976" y="625900"/>
            <a:ext cx="5800051" cy="3726999"/>
          </a:xfrm>
          <a:prstGeom prst="rect">
            <a:avLst/>
          </a:prstGeom>
          <a:noFill/>
          <a:ln>
            <a:noFill/>
          </a:ln>
        </p:spPr>
      </p:pic>
      <p:sp>
        <p:nvSpPr>
          <p:cNvPr id="965" name="Google Shape;965;p96"/>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966" name="Google Shape;966;p96"/>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967" name="Google Shape;967;p96"/>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968" name="Google Shape;968;p96"/>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969" name="Google Shape;969;p96"/>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7"/>
          <p:cNvSpPr txBox="1"/>
          <p:nvPr/>
        </p:nvSpPr>
        <p:spPr>
          <a:xfrm>
            <a:off x="247300" y="4409238"/>
            <a:ext cx="30000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i="0" lang="en-GB" sz="2000" u="none" cap="none" strike="noStrike">
                <a:solidFill>
                  <a:schemeClr val="dk1"/>
                </a:solidFill>
                <a:highlight>
                  <a:schemeClr val="lt1"/>
                </a:highlight>
                <a:latin typeface="Helvetica Neue Light"/>
                <a:ea typeface="Helvetica Neue Light"/>
                <a:cs typeface="Helvetica Neue Light"/>
                <a:sym typeface="Helvetica Neue Light"/>
              </a:rPr>
              <a:t>Storyboard</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975" name="Google Shape;975;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76" name="Google Shape;976;p97"/>
          <p:cNvPicPr preferRelativeResize="0"/>
          <p:nvPr/>
        </p:nvPicPr>
        <p:blipFill rotWithShape="1">
          <a:blip r:embed="rId4">
            <a:alphaModFix/>
          </a:blip>
          <a:srcRect b="0" l="0" r="0" t="0"/>
          <a:stretch/>
        </p:blipFill>
        <p:spPr>
          <a:xfrm>
            <a:off x="1832149" y="779000"/>
            <a:ext cx="5479700" cy="3585500"/>
          </a:xfrm>
          <a:prstGeom prst="rect">
            <a:avLst/>
          </a:prstGeom>
          <a:noFill/>
          <a:ln>
            <a:noFill/>
          </a:ln>
        </p:spPr>
      </p:pic>
      <p:sp>
        <p:nvSpPr>
          <p:cNvPr id="977" name="Google Shape;977;p97"/>
          <p:cNvSpPr/>
          <p:nvPr/>
        </p:nvSpPr>
        <p:spPr>
          <a:xfrm>
            <a:off x="228400" y="131450"/>
            <a:ext cx="1913100" cy="330600"/>
          </a:xfrm>
          <a:prstGeom prst="homePlate">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EMPATIZAR</a:t>
            </a:r>
            <a:endParaRPr b="1" sz="1200">
              <a:solidFill>
                <a:srgbClr val="B7B7B7"/>
              </a:solidFill>
              <a:latin typeface="Didact Gothic"/>
              <a:ea typeface="Didact Gothic"/>
              <a:cs typeface="Didact Gothic"/>
              <a:sym typeface="Didact Gothic"/>
            </a:endParaRPr>
          </a:p>
        </p:txBody>
      </p:sp>
      <p:sp>
        <p:nvSpPr>
          <p:cNvPr id="978" name="Google Shape;978;p97"/>
          <p:cNvSpPr/>
          <p:nvPr/>
        </p:nvSpPr>
        <p:spPr>
          <a:xfrm>
            <a:off x="205660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B7B7B7"/>
                </a:solidFill>
                <a:latin typeface="Didact Gothic"/>
                <a:ea typeface="Didact Gothic"/>
                <a:cs typeface="Didact Gothic"/>
                <a:sym typeface="Didact Gothic"/>
              </a:rPr>
              <a:t>DEFINIR</a:t>
            </a:r>
            <a:endParaRPr b="1" sz="1200">
              <a:solidFill>
                <a:srgbClr val="B7B7B7"/>
              </a:solidFill>
              <a:latin typeface="Didact Gothic"/>
              <a:ea typeface="Didact Gothic"/>
              <a:cs typeface="Didact Gothic"/>
              <a:sym typeface="Didact Gothic"/>
            </a:endParaRPr>
          </a:p>
        </p:txBody>
      </p:sp>
      <p:sp>
        <p:nvSpPr>
          <p:cNvPr id="979" name="Google Shape;979;p97"/>
          <p:cNvSpPr/>
          <p:nvPr/>
        </p:nvSpPr>
        <p:spPr>
          <a:xfrm>
            <a:off x="3746809" y="131450"/>
            <a:ext cx="1807500" cy="330600"/>
          </a:xfrm>
          <a:prstGeom prst="chevron">
            <a:avLst>
              <a:gd fmla="val 50000" name="adj"/>
            </a:avLst>
          </a:prstGeom>
          <a:solidFill>
            <a:srgbClr val="5454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FFFFFF"/>
                </a:solidFill>
                <a:latin typeface="Didact Gothic"/>
                <a:ea typeface="Didact Gothic"/>
                <a:cs typeface="Didact Gothic"/>
                <a:sym typeface="Didact Gothic"/>
              </a:rPr>
              <a:t>IDEAR</a:t>
            </a:r>
            <a:endParaRPr b="1" sz="1200">
              <a:solidFill>
                <a:srgbClr val="FFFFFF"/>
              </a:solidFill>
              <a:latin typeface="Didact Gothic"/>
              <a:ea typeface="Didact Gothic"/>
              <a:cs typeface="Didact Gothic"/>
              <a:sym typeface="Didact Gothic"/>
            </a:endParaRPr>
          </a:p>
        </p:txBody>
      </p:sp>
      <p:sp>
        <p:nvSpPr>
          <p:cNvPr id="980" name="Google Shape;980;p97"/>
          <p:cNvSpPr/>
          <p:nvPr/>
        </p:nvSpPr>
        <p:spPr>
          <a:xfrm>
            <a:off x="5459440"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PROTOTIPAR</a:t>
            </a:r>
            <a:endParaRPr b="1" sz="1200">
              <a:solidFill>
                <a:srgbClr val="B7B7B7"/>
              </a:solidFill>
              <a:latin typeface="Didact Gothic"/>
              <a:ea typeface="Didact Gothic"/>
              <a:cs typeface="Didact Gothic"/>
              <a:sym typeface="Didact Gothic"/>
            </a:endParaRPr>
          </a:p>
        </p:txBody>
      </p:sp>
      <p:sp>
        <p:nvSpPr>
          <p:cNvPr id="981" name="Google Shape;981;p97"/>
          <p:cNvSpPr/>
          <p:nvPr/>
        </p:nvSpPr>
        <p:spPr>
          <a:xfrm>
            <a:off x="7159618" y="131450"/>
            <a:ext cx="1807500" cy="330600"/>
          </a:xfrm>
          <a:prstGeom prst="chevron">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1200">
                <a:solidFill>
                  <a:srgbClr val="B7B7B7"/>
                </a:solidFill>
                <a:latin typeface="Didact Gothic"/>
                <a:ea typeface="Didact Gothic"/>
                <a:cs typeface="Didact Gothic"/>
                <a:sym typeface="Didact Gothic"/>
              </a:rPr>
              <a:t>EVALUAR</a:t>
            </a:r>
            <a:endParaRPr b="1" sz="1200">
              <a:solidFill>
                <a:srgbClr val="B7B7B7"/>
              </a:solidFill>
              <a:latin typeface="Didact Gothic"/>
              <a:ea typeface="Didact Gothic"/>
              <a:cs typeface="Didact Gothic"/>
              <a:sym typeface="Didact Gothic"/>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985" name="Shape 985"/>
        <p:cNvGrpSpPr/>
        <p:nvPr/>
      </p:nvGrpSpPr>
      <p:grpSpPr>
        <a:xfrm>
          <a:off x="0" y="0"/>
          <a:ext cx="0" cy="0"/>
          <a:chOff x="0" y="0"/>
          <a:chExt cx="0" cy="0"/>
        </a:xfrm>
      </p:grpSpPr>
      <p:sp>
        <p:nvSpPr>
          <p:cNvPr id="986" name="Google Shape;986;p98"/>
          <p:cNvSpPr txBox="1"/>
          <p:nvPr/>
        </p:nvSpPr>
        <p:spPr>
          <a:xfrm>
            <a:off x="852150" y="26530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987" name="Google Shape;987;p98"/>
          <p:cNvSpPr txBox="1"/>
          <p:nvPr/>
        </p:nvSpPr>
        <p:spPr>
          <a:xfrm>
            <a:off x="852150" y="757575"/>
            <a:ext cx="7439700" cy="75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PROTOTIPAR</a:t>
            </a:r>
            <a:endParaRPr b="0" i="1" sz="4000" u="none" cap="none" strike="noStrike">
              <a:solidFill>
                <a:srgbClr val="000000"/>
              </a:solidFill>
              <a:latin typeface="Anton"/>
              <a:ea typeface="Anton"/>
              <a:cs typeface="Anton"/>
              <a:sym typeface="Anton"/>
            </a:endParaRPr>
          </a:p>
        </p:txBody>
      </p:sp>
      <p:sp>
        <p:nvSpPr>
          <p:cNvPr id="988" name="Google Shape;988;p98"/>
          <p:cNvSpPr txBox="1"/>
          <p:nvPr/>
        </p:nvSpPr>
        <p:spPr>
          <a:xfrm>
            <a:off x="943050" y="1776724"/>
            <a:ext cx="7257900" cy="2550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rgbClr val="000000"/>
                </a:solidFill>
                <a:latin typeface="Helvetica Neue Light"/>
                <a:ea typeface="Helvetica Neue Light"/>
                <a:cs typeface="Helvetica Neue Light"/>
                <a:sym typeface="Helvetica Neue Light"/>
              </a:rPr>
              <a:t>¿Qué tan rápido </a:t>
            </a:r>
            <a:r>
              <a:rPr lang="en-GB" sz="2000">
                <a:latin typeface="Helvetica Neue Light"/>
                <a:ea typeface="Helvetica Neue Light"/>
                <a:cs typeface="Helvetica Neue Light"/>
                <a:sym typeface="Helvetica Neue Light"/>
              </a:rPr>
              <a:t>podés</a:t>
            </a:r>
            <a:r>
              <a:rPr i="0" lang="en-GB" sz="2000" u="none" cap="none" strike="noStrike">
                <a:solidFill>
                  <a:srgbClr val="000000"/>
                </a:solidFill>
                <a:latin typeface="Helvetica Neue Light"/>
                <a:ea typeface="Helvetica Neue Light"/>
                <a:cs typeface="Helvetica Neue Light"/>
                <a:sym typeface="Helvetica Neue Light"/>
              </a:rPr>
              <a:t> llevar una idea concreta al mundo real y empezar a obtener feedback? Hacer un prototipo se trata de crear una versión simplificada y rápida. </a:t>
            </a:r>
            <a:endParaRPr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rPr b="1" i="0" lang="en-GB" sz="2000" u="none" cap="none" strike="noStrike">
                <a:solidFill>
                  <a:srgbClr val="000000"/>
                </a:solidFill>
                <a:latin typeface="Didact Gothic"/>
                <a:ea typeface="Didact Gothic"/>
                <a:cs typeface="Didact Gothic"/>
                <a:sym typeface="Didact Gothic"/>
              </a:rPr>
              <a:t>Prototipar es una manera de aprender. No necesariamente debe ser un objeto sino cualquier cosa con que se pueda interactuar.  </a:t>
            </a:r>
            <a:r>
              <a:rPr b="0" i="0" lang="en-GB" sz="2000" u="none" cap="none" strike="noStrike">
                <a:solidFill>
                  <a:srgbClr val="000000"/>
                </a:solidFill>
                <a:latin typeface="Didact Gothic"/>
                <a:ea typeface="Didact Gothic"/>
                <a:cs typeface="Didact Gothic"/>
                <a:sym typeface="Didact Gothic"/>
              </a:rPr>
              <a:t> </a:t>
            </a:r>
            <a:endParaRPr b="0"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p:txBody>
      </p:sp>
      <p:pic>
        <p:nvPicPr>
          <p:cNvPr id="989" name="Google Shape;989;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990" name="Google Shape;990;p98"/>
          <p:cNvSpPr/>
          <p:nvPr/>
        </p:nvSpPr>
        <p:spPr>
          <a:xfrm>
            <a:off x="228400" y="131450"/>
            <a:ext cx="1913100" cy="330600"/>
          </a:xfrm>
          <a:prstGeom prst="homePlate">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EMPATIZAR</a:t>
            </a:r>
            <a:endParaRPr b="1" sz="1200">
              <a:solidFill>
                <a:srgbClr val="EEFF41"/>
              </a:solidFill>
              <a:latin typeface="Didact Gothic"/>
              <a:ea typeface="Didact Gothic"/>
              <a:cs typeface="Didact Gothic"/>
              <a:sym typeface="Didact Gothic"/>
            </a:endParaRPr>
          </a:p>
        </p:txBody>
      </p:sp>
      <p:sp>
        <p:nvSpPr>
          <p:cNvPr id="991" name="Google Shape;991;p98"/>
          <p:cNvSpPr/>
          <p:nvPr/>
        </p:nvSpPr>
        <p:spPr>
          <a:xfrm>
            <a:off x="205660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DEFINIR</a:t>
            </a:r>
            <a:endParaRPr b="1" sz="1200">
              <a:solidFill>
                <a:srgbClr val="EEFF41"/>
              </a:solidFill>
              <a:latin typeface="Didact Gothic"/>
              <a:ea typeface="Didact Gothic"/>
              <a:cs typeface="Didact Gothic"/>
              <a:sym typeface="Didact Gothic"/>
            </a:endParaRPr>
          </a:p>
        </p:txBody>
      </p:sp>
      <p:sp>
        <p:nvSpPr>
          <p:cNvPr id="992" name="Google Shape;992;p98"/>
          <p:cNvSpPr/>
          <p:nvPr/>
        </p:nvSpPr>
        <p:spPr>
          <a:xfrm>
            <a:off x="3746809"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IDEAR</a:t>
            </a:r>
            <a:endParaRPr b="1" sz="1200">
              <a:solidFill>
                <a:srgbClr val="EEFF41"/>
              </a:solidFill>
              <a:latin typeface="Didact Gothic"/>
              <a:ea typeface="Didact Gothic"/>
              <a:cs typeface="Didact Gothic"/>
              <a:sym typeface="Didact Gothic"/>
            </a:endParaRPr>
          </a:p>
        </p:txBody>
      </p:sp>
      <p:sp>
        <p:nvSpPr>
          <p:cNvPr id="993" name="Google Shape;993;p98"/>
          <p:cNvSpPr/>
          <p:nvPr/>
        </p:nvSpPr>
        <p:spPr>
          <a:xfrm>
            <a:off x="5459440" y="131450"/>
            <a:ext cx="1807500" cy="3306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222222"/>
                </a:solidFill>
                <a:latin typeface="Didact Gothic"/>
                <a:ea typeface="Didact Gothic"/>
                <a:cs typeface="Didact Gothic"/>
                <a:sym typeface="Didact Gothic"/>
              </a:rPr>
              <a:t>PROTOTIPAR</a:t>
            </a:r>
            <a:endParaRPr b="1" sz="1200">
              <a:solidFill>
                <a:srgbClr val="222222"/>
              </a:solidFill>
              <a:latin typeface="Didact Gothic"/>
              <a:ea typeface="Didact Gothic"/>
              <a:cs typeface="Didact Gothic"/>
              <a:sym typeface="Didact Gothic"/>
            </a:endParaRPr>
          </a:p>
        </p:txBody>
      </p:sp>
      <p:sp>
        <p:nvSpPr>
          <p:cNvPr id="994" name="Google Shape;994;p98"/>
          <p:cNvSpPr/>
          <p:nvPr/>
        </p:nvSpPr>
        <p:spPr>
          <a:xfrm>
            <a:off x="715961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EVALUAR</a:t>
            </a:r>
            <a:endParaRPr b="1" sz="1200">
              <a:solidFill>
                <a:srgbClr val="EEFF41"/>
              </a:solidFill>
              <a:latin typeface="Didact Gothic"/>
              <a:ea typeface="Didact Gothic"/>
              <a:cs typeface="Didact Gothic"/>
              <a:sym typeface="Didact Gothic"/>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9"/>
          <p:cNvSpPr/>
          <p:nvPr/>
        </p:nvSpPr>
        <p:spPr>
          <a:xfrm>
            <a:off x="-20200" y="-1600"/>
            <a:ext cx="9164100" cy="43662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IDEO shopping cart prototyping -- building prototypes" id="1000" name="Google Shape;1000;p99" title="IDEO shopping cart prototyping -- building prototypes">
            <a:hlinkClick r:id="rId3"/>
          </p:cNvPr>
          <p:cNvPicPr preferRelativeResize="0"/>
          <p:nvPr/>
        </p:nvPicPr>
        <p:blipFill rotWithShape="1">
          <a:blip r:embed="rId4">
            <a:alphaModFix/>
          </a:blip>
          <a:srcRect b="0" l="0" r="0" t="0"/>
          <a:stretch/>
        </p:blipFill>
        <p:spPr>
          <a:xfrm>
            <a:off x="1681349" y="108574"/>
            <a:ext cx="5674700" cy="4256025"/>
          </a:xfrm>
          <a:prstGeom prst="rect">
            <a:avLst/>
          </a:prstGeom>
          <a:noFill/>
          <a:ln>
            <a:noFill/>
          </a:ln>
        </p:spPr>
      </p:pic>
      <p:pic>
        <p:nvPicPr>
          <p:cNvPr id="1001" name="Google Shape;1001;p99"/>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sp>
        <p:nvSpPr>
          <p:cNvPr id="1002" name="Google Shape;1002;p99"/>
          <p:cNvSpPr txBox="1"/>
          <p:nvPr/>
        </p:nvSpPr>
        <p:spPr>
          <a:xfrm>
            <a:off x="260025" y="4532625"/>
            <a:ext cx="7224900" cy="5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GB" sz="2000">
                <a:latin typeface="Helvetica Neue Light"/>
                <a:ea typeface="Helvetica Neue Light"/>
                <a:cs typeface="Helvetica Neue Light"/>
                <a:sym typeface="Helvetica Neue Light"/>
              </a:rPr>
              <a:t>Modelo en Volumen</a:t>
            </a:r>
            <a:endParaRPr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pic>
        <p:nvPicPr>
          <p:cNvPr id="1007" name="Google Shape;1007;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08" name="Google Shape;1008;p100"/>
          <p:cNvPicPr preferRelativeResize="0"/>
          <p:nvPr/>
        </p:nvPicPr>
        <p:blipFill>
          <a:blip r:embed="rId4">
            <a:alphaModFix/>
          </a:blip>
          <a:stretch>
            <a:fillRect/>
          </a:stretch>
        </p:blipFill>
        <p:spPr>
          <a:xfrm>
            <a:off x="0" y="-117224"/>
            <a:ext cx="9144000" cy="4368791"/>
          </a:xfrm>
          <a:prstGeom prst="rect">
            <a:avLst/>
          </a:prstGeom>
          <a:noFill/>
          <a:ln>
            <a:noFill/>
          </a:ln>
        </p:spPr>
      </p:pic>
      <p:sp>
        <p:nvSpPr>
          <p:cNvPr id="1009" name="Google Shape;1009;p100"/>
          <p:cNvSpPr txBox="1"/>
          <p:nvPr/>
        </p:nvSpPr>
        <p:spPr>
          <a:xfrm>
            <a:off x="260025" y="4532625"/>
            <a:ext cx="7224900" cy="5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GB" sz="2000">
                <a:latin typeface="Helvetica Neue Light"/>
                <a:ea typeface="Helvetica Neue Light"/>
                <a:cs typeface="Helvetica Neue Light"/>
                <a:sym typeface="Helvetica Neue Light"/>
              </a:rPr>
              <a:t>Diseño de Escenario</a:t>
            </a:r>
            <a:endParaRPr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pic>
        <p:nvPicPr>
          <p:cNvPr id="1014" name="Google Shape;1014;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15" name="Google Shape;1015;p101"/>
          <p:cNvPicPr preferRelativeResize="0"/>
          <p:nvPr/>
        </p:nvPicPr>
        <p:blipFill rotWithShape="1">
          <a:blip r:embed="rId4">
            <a:alphaModFix/>
          </a:blip>
          <a:srcRect b="15966" l="0" r="0" t="0"/>
          <a:stretch/>
        </p:blipFill>
        <p:spPr>
          <a:xfrm>
            <a:off x="0" y="-48400"/>
            <a:ext cx="9144000" cy="4322525"/>
          </a:xfrm>
          <a:prstGeom prst="rect">
            <a:avLst/>
          </a:prstGeom>
          <a:noFill/>
          <a:ln>
            <a:noFill/>
          </a:ln>
        </p:spPr>
      </p:pic>
      <p:sp>
        <p:nvSpPr>
          <p:cNvPr id="1016" name="Google Shape;1016;p101"/>
          <p:cNvSpPr txBox="1"/>
          <p:nvPr/>
        </p:nvSpPr>
        <p:spPr>
          <a:xfrm>
            <a:off x="260025" y="4532625"/>
            <a:ext cx="7224900" cy="5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GB" sz="2000">
                <a:latin typeface="Helvetica Neue Light"/>
                <a:ea typeface="Helvetica Neue Light"/>
                <a:cs typeface="Helvetica Neue Light"/>
                <a:sym typeface="Helvetica Neue Light"/>
              </a:rPr>
              <a:t>Prototipo en papel</a:t>
            </a:r>
            <a:endParaRPr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pic>
        <p:nvPicPr>
          <p:cNvPr id="1021" name="Google Shape;1021;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22" name="Google Shape;1022;p102"/>
          <p:cNvPicPr preferRelativeResize="0"/>
          <p:nvPr/>
        </p:nvPicPr>
        <p:blipFill>
          <a:blip r:embed="rId4">
            <a:alphaModFix/>
          </a:blip>
          <a:stretch>
            <a:fillRect/>
          </a:stretch>
        </p:blipFill>
        <p:spPr>
          <a:xfrm>
            <a:off x="0" y="-69049"/>
            <a:ext cx="9144000" cy="4305294"/>
          </a:xfrm>
          <a:prstGeom prst="rect">
            <a:avLst/>
          </a:prstGeom>
          <a:noFill/>
          <a:ln>
            <a:noFill/>
          </a:ln>
        </p:spPr>
      </p:pic>
      <p:sp>
        <p:nvSpPr>
          <p:cNvPr id="1023" name="Google Shape;1023;p102"/>
          <p:cNvSpPr txBox="1"/>
          <p:nvPr/>
        </p:nvSpPr>
        <p:spPr>
          <a:xfrm>
            <a:off x="260025" y="4532625"/>
            <a:ext cx="7224900" cy="5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GB" sz="2000">
                <a:latin typeface="Helvetica Neue Light"/>
                <a:ea typeface="Helvetica Neue Light"/>
                <a:cs typeface="Helvetica Neue Light"/>
                <a:sym typeface="Helvetica Neue Light"/>
              </a:rPr>
              <a:t>Juegos de rol</a:t>
            </a:r>
            <a:endParaRPr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pic>
        <p:nvPicPr>
          <p:cNvPr id="1028" name="Google Shape;1028;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29" name="Google Shape;1029;p103"/>
          <p:cNvSpPr txBox="1"/>
          <p:nvPr/>
        </p:nvSpPr>
        <p:spPr>
          <a:xfrm>
            <a:off x="260025" y="4532625"/>
            <a:ext cx="7224900" cy="5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GB" sz="2000">
                <a:latin typeface="Helvetica Neue Light"/>
                <a:ea typeface="Helvetica Neue Light"/>
                <a:cs typeface="Helvetica Neue Light"/>
                <a:sym typeface="Helvetica Neue Light"/>
              </a:rPr>
              <a:t>Maquetas</a:t>
            </a:r>
            <a:endParaRPr i="0" sz="2000" u="none" cap="none" strike="noStrike">
              <a:solidFill>
                <a:srgbClr val="000000"/>
              </a:solidFill>
              <a:latin typeface="Helvetica Neue Light"/>
              <a:ea typeface="Helvetica Neue Light"/>
              <a:cs typeface="Helvetica Neue Light"/>
              <a:sym typeface="Helvetica Neue Light"/>
            </a:endParaRPr>
          </a:p>
        </p:txBody>
      </p:sp>
      <p:pic>
        <p:nvPicPr>
          <p:cNvPr id="1030" name="Google Shape;1030;p103"/>
          <p:cNvPicPr preferRelativeResize="0"/>
          <p:nvPr/>
        </p:nvPicPr>
        <p:blipFill>
          <a:blip r:embed="rId4">
            <a:alphaModFix/>
          </a:blip>
          <a:stretch>
            <a:fillRect/>
          </a:stretch>
        </p:blipFill>
        <p:spPr>
          <a:xfrm>
            <a:off x="-56350" y="-119537"/>
            <a:ext cx="9090301" cy="43557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1034" name="Shape 1034"/>
        <p:cNvGrpSpPr/>
        <p:nvPr/>
      </p:nvGrpSpPr>
      <p:grpSpPr>
        <a:xfrm>
          <a:off x="0" y="0"/>
          <a:ext cx="0" cy="0"/>
          <a:chOff x="0" y="0"/>
          <a:chExt cx="0" cy="0"/>
        </a:xfrm>
      </p:grpSpPr>
      <p:sp>
        <p:nvSpPr>
          <p:cNvPr id="1035" name="Google Shape;1035;p104"/>
          <p:cNvSpPr txBox="1"/>
          <p:nvPr/>
        </p:nvSpPr>
        <p:spPr>
          <a:xfrm>
            <a:off x="852150" y="2484463"/>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pic>
        <p:nvPicPr>
          <p:cNvPr id="1036" name="Google Shape;1036;p10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037" name="Google Shape;1037;p104"/>
          <p:cNvPicPr preferRelativeResize="0"/>
          <p:nvPr/>
        </p:nvPicPr>
        <p:blipFill rotWithShape="1">
          <a:blip r:embed="rId4">
            <a:alphaModFix/>
          </a:blip>
          <a:srcRect b="0" l="0" r="0" t="0"/>
          <a:stretch/>
        </p:blipFill>
        <p:spPr>
          <a:xfrm>
            <a:off x="1110100" y="752825"/>
            <a:ext cx="1293375" cy="1293375"/>
          </a:xfrm>
          <a:prstGeom prst="rect">
            <a:avLst/>
          </a:prstGeom>
          <a:noFill/>
          <a:ln>
            <a:noFill/>
          </a:ln>
        </p:spPr>
      </p:pic>
      <p:sp>
        <p:nvSpPr>
          <p:cNvPr id="1038" name="Google Shape;1038;p104"/>
          <p:cNvSpPr txBox="1"/>
          <p:nvPr/>
        </p:nvSpPr>
        <p:spPr>
          <a:xfrm>
            <a:off x="2577375" y="2280250"/>
            <a:ext cx="5711400" cy="16746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FFFFFF"/>
              </a:buClr>
              <a:buSzPts val="1600"/>
              <a:buChar char="●"/>
            </a:pPr>
            <a:r>
              <a:rPr lang="en-GB" sz="1600">
                <a:latin typeface="Helvetica Neue Light"/>
                <a:ea typeface="Helvetica Neue Light"/>
                <a:cs typeface="Helvetica Neue Light"/>
                <a:sym typeface="Helvetica Neue Light"/>
              </a:rPr>
              <a:t>Para comunicar mejor, si una imagen vale mil palabras, un prototipo vale mil imágenes.</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FFFFFF"/>
              </a:buClr>
              <a:buSzPts val="1600"/>
              <a:buChar char="●"/>
            </a:pPr>
            <a:r>
              <a:rPr lang="en-GB" sz="1600">
                <a:latin typeface="Helvetica Neue Light"/>
                <a:ea typeface="Helvetica Neue Light"/>
                <a:cs typeface="Helvetica Neue Light"/>
                <a:sym typeface="Helvetica Neue Light"/>
              </a:rPr>
              <a:t>Para empezar conversaciones. Las conversaciones con los usuarios son más eficientes cuando están concentradas sobre algo con que conversar como un objeto o un dibujo.</a:t>
            </a:r>
            <a:endParaRPr sz="1600">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Clr>
                <a:srgbClr val="FFFFFF"/>
              </a:buClr>
              <a:buSzPts val="1600"/>
              <a:buChar char="●"/>
            </a:pPr>
            <a:r>
              <a:rPr lang="en-GB" sz="1600">
                <a:latin typeface="Helvetica Neue Light"/>
                <a:ea typeface="Helvetica Neue Light"/>
                <a:cs typeface="Helvetica Neue Light"/>
                <a:sym typeface="Helvetica Neue Light"/>
              </a:rPr>
              <a:t>Para evaluar las alternativas. Ayuda a desarrollar bien distintas ideas sin tener que comprometerse con una demasiado temprano.</a:t>
            </a:r>
            <a:endParaRPr sz="1600">
              <a:latin typeface="Helvetica Neue Light"/>
              <a:ea typeface="Helvetica Neue Light"/>
              <a:cs typeface="Helvetica Neue Light"/>
              <a:sym typeface="Helvetica Neue Light"/>
            </a:endParaRPr>
          </a:p>
        </p:txBody>
      </p:sp>
      <p:sp>
        <p:nvSpPr>
          <p:cNvPr id="1039" name="Google Shape;1039;p104"/>
          <p:cNvSpPr txBox="1"/>
          <p:nvPr/>
        </p:nvSpPr>
        <p:spPr>
          <a:xfrm>
            <a:off x="2577375" y="1057175"/>
            <a:ext cx="54363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500">
                <a:latin typeface="Anton"/>
                <a:ea typeface="Anton"/>
                <a:cs typeface="Anton"/>
                <a:sym typeface="Anton"/>
              </a:rPr>
              <a:t>¿POR QUÉ HACER PROTOTIPOS?</a:t>
            </a:r>
            <a:endParaRPr i="1" sz="3500">
              <a:latin typeface="Anton"/>
              <a:ea typeface="Anton"/>
              <a:cs typeface="Anton"/>
              <a:sym typeface="Anton"/>
            </a:endParaRPr>
          </a:p>
        </p:txBody>
      </p:sp>
      <p:sp>
        <p:nvSpPr>
          <p:cNvPr id="1040" name="Google Shape;1040;p104"/>
          <p:cNvSpPr/>
          <p:nvPr/>
        </p:nvSpPr>
        <p:spPr>
          <a:xfrm>
            <a:off x="228400" y="131450"/>
            <a:ext cx="1913100" cy="330600"/>
          </a:xfrm>
          <a:prstGeom prst="homePlate">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EMPATIZAR</a:t>
            </a:r>
            <a:endParaRPr b="1" sz="1200">
              <a:solidFill>
                <a:srgbClr val="EEFF41"/>
              </a:solidFill>
              <a:latin typeface="Didact Gothic"/>
              <a:ea typeface="Didact Gothic"/>
              <a:cs typeface="Didact Gothic"/>
              <a:sym typeface="Didact Gothic"/>
            </a:endParaRPr>
          </a:p>
        </p:txBody>
      </p:sp>
      <p:sp>
        <p:nvSpPr>
          <p:cNvPr id="1041" name="Google Shape;1041;p104"/>
          <p:cNvSpPr/>
          <p:nvPr/>
        </p:nvSpPr>
        <p:spPr>
          <a:xfrm>
            <a:off x="205660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DEFINIR</a:t>
            </a:r>
            <a:endParaRPr b="1" sz="1200">
              <a:solidFill>
                <a:srgbClr val="EEFF41"/>
              </a:solidFill>
              <a:latin typeface="Didact Gothic"/>
              <a:ea typeface="Didact Gothic"/>
              <a:cs typeface="Didact Gothic"/>
              <a:sym typeface="Didact Gothic"/>
            </a:endParaRPr>
          </a:p>
        </p:txBody>
      </p:sp>
      <p:sp>
        <p:nvSpPr>
          <p:cNvPr id="1042" name="Google Shape;1042;p104"/>
          <p:cNvSpPr/>
          <p:nvPr/>
        </p:nvSpPr>
        <p:spPr>
          <a:xfrm>
            <a:off x="3746809"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IDEAR</a:t>
            </a:r>
            <a:endParaRPr b="1" sz="1200">
              <a:solidFill>
                <a:srgbClr val="EEFF41"/>
              </a:solidFill>
              <a:latin typeface="Didact Gothic"/>
              <a:ea typeface="Didact Gothic"/>
              <a:cs typeface="Didact Gothic"/>
              <a:sym typeface="Didact Gothic"/>
            </a:endParaRPr>
          </a:p>
        </p:txBody>
      </p:sp>
      <p:sp>
        <p:nvSpPr>
          <p:cNvPr id="1043" name="Google Shape;1043;p104"/>
          <p:cNvSpPr/>
          <p:nvPr/>
        </p:nvSpPr>
        <p:spPr>
          <a:xfrm>
            <a:off x="5459440" y="131450"/>
            <a:ext cx="1807500" cy="3306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222222"/>
                </a:solidFill>
                <a:latin typeface="Didact Gothic"/>
                <a:ea typeface="Didact Gothic"/>
                <a:cs typeface="Didact Gothic"/>
                <a:sym typeface="Didact Gothic"/>
              </a:rPr>
              <a:t>PROTOTIPAR</a:t>
            </a:r>
            <a:endParaRPr b="1" sz="1200">
              <a:solidFill>
                <a:srgbClr val="222222"/>
              </a:solidFill>
              <a:latin typeface="Didact Gothic"/>
              <a:ea typeface="Didact Gothic"/>
              <a:cs typeface="Didact Gothic"/>
              <a:sym typeface="Didact Gothic"/>
            </a:endParaRPr>
          </a:p>
        </p:txBody>
      </p:sp>
      <p:sp>
        <p:nvSpPr>
          <p:cNvPr id="1044" name="Google Shape;1044;p104"/>
          <p:cNvSpPr/>
          <p:nvPr/>
        </p:nvSpPr>
        <p:spPr>
          <a:xfrm>
            <a:off x="715961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EVALUAR</a:t>
            </a:r>
            <a:endParaRPr b="1" sz="1200">
              <a:solidFill>
                <a:srgbClr val="EEFF41"/>
              </a:solidFill>
              <a:latin typeface="Didact Gothic"/>
              <a:ea typeface="Didact Gothic"/>
              <a:cs typeface="Didact Gothic"/>
              <a:sym typeface="Didact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7" name="Shape 197"/>
        <p:cNvGrpSpPr/>
        <p:nvPr/>
      </p:nvGrpSpPr>
      <p:grpSpPr>
        <a:xfrm>
          <a:off x="0" y="0"/>
          <a:ext cx="0" cy="0"/>
          <a:chOff x="0" y="0"/>
          <a:chExt cx="0" cy="0"/>
        </a:xfrm>
      </p:grpSpPr>
      <p:sp>
        <p:nvSpPr>
          <p:cNvPr id="198" name="Google Shape;198;p33"/>
          <p:cNvSpPr txBox="1"/>
          <p:nvPr>
            <p:ph type="ctrTitle"/>
          </p:nvPr>
        </p:nvSpPr>
        <p:spPr>
          <a:xfrm>
            <a:off x="176575" y="199288"/>
            <a:ext cx="7552800" cy="42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GB" sz="2000">
                <a:latin typeface="Anton"/>
                <a:ea typeface="Anton"/>
                <a:cs typeface="Anton"/>
                <a:sym typeface="Anton"/>
              </a:rPr>
              <a:t>MAPA DE CONCEPTOS CLASE 2</a:t>
            </a:r>
            <a:endParaRPr i="1" sz="2000">
              <a:latin typeface="Anton"/>
              <a:ea typeface="Anton"/>
              <a:cs typeface="Anton"/>
              <a:sym typeface="Anton"/>
            </a:endParaRPr>
          </a:p>
        </p:txBody>
      </p:sp>
      <p:pic>
        <p:nvPicPr>
          <p:cNvPr id="199" name="Google Shape;199;p3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00" name="Google Shape;200;p33"/>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201" name="Google Shape;201;p33"/>
          <p:cNvSpPr/>
          <p:nvPr/>
        </p:nvSpPr>
        <p:spPr>
          <a:xfrm>
            <a:off x="589900" y="2449248"/>
            <a:ext cx="1472400" cy="6102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FFFFFF"/>
                </a:solidFill>
                <a:latin typeface="Helvetica Neue"/>
                <a:ea typeface="Helvetica Neue"/>
                <a:cs typeface="Helvetica Neue"/>
                <a:sym typeface="Helvetica Neue"/>
              </a:rPr>
              <a:t>Metodología de Trabajo</a:t>
            </a:r>
            <a:endParaRPr sz="1100">
              <a:solidFill>
                <a:srgbClr val="FFFFFF"/>
              </a:solidFill>
              <a:latin typeface="Helvetica Neue"/>
              <a:ea typeface="Helvetica Neue"/>
              <a:cs typeface="Helvetica Neue"/>
              <a:sym typeface="Helvetica Neue"/>
            </a:endParaRPr>
          </a:p>
        </p:txBody>
      </p:sp>
      <p:sp>
        <p:nvSpPr>
          <p:cNvPr id="202" name="Google Shape;202;p33"/>
          <p:cNvSpPr/>
          <p:nvPr/>
        </p:nvSpPr>
        <p:spPr>
          <a:xfrm>
            <a:off x="2404529" y="3471499"/>
            <a:ext cx="1472400" cy="610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Pensamiento de Diseño</a:t>
            </a:r>
            <a:endParaRPr sz="1100">
              <a:solidFill>
                <a:srgbClr val="222222"/>
              </a:solidFill>
              <a:latin typeface="Helvetica Neue"/>
              <a:ea typeface="Helvetica Neue"/>
              <a:cs typeface="Helvetica Neue"/>
              <a:sym typeface="Helvetica Neue"/>
            </a:endParaRPr>
          </a:p>
        </p:txBody>
      </p:sp>
      <p:sp>
        <p:nvSpPr>
          <p:cNvPr id="203" name="Google Shape;203;p33"/>
          <p:cNvSpPr/>
          <p:nvPr/>
        </p:nvSpPr>
        <p:spPr>
          <a:xfrm>
            <a:off x="4493049" y="3471499"/>
            <a:ext cx="1472400" cy="610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Design Thinking</a:t>
            </a:r>
            <a:endParaRPr sz="1100">
              <a:solidFill>
                <a:srgbClr val="222222"/>
              </a:solidFill>
              <a:latin typeface="Helvetica Neue"/>
              <a:ea typeface="Helvetica Neue"/>
              <a:cs typeface="Helvetica Neue"/>
              <a:sym typeface="Helvetica Neue"/>
            </a:endParaRPr>
          </a:p>
        </p:txBody>
      </p:sp>
      <p:sp>
        <p:nvSpPr>
          <p:cNvPr id="204" name="Google Shape;204;p33"/>
          <p:cNvSpPr/>
          <p:nvPr/>
        </p:nvSpPr>
        <p:spPr>
          <a:xfrm>
            <a:off x="4493060" y="4182950"/>
            <a:ext cx="1472400" cy="610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Design Sprint</a:t>
            </a:r>
            <a:endParaRPr sz="1100">
              <a:solidFill>
                <a:srgbClr val="222222"/>
              </a:solidFill>
              <a:latin typeface="Helvetica Neue"/>
              <a:ea typeface="Helvetica Neue"/>
              <a:cs typeface="Helvetica Neue"/>
              <a:sym typeface="Helvetica Neue"/>
            </a:endParaRPr>
          </a:p>
        </p:txBody>
      </p:sp>
      <p:sp>
        <p:nvSpPr>
          <p:cNvPr id="205" name="Google Shape;205;p33"/>
          <p:cNvSpPr/>
          <p:nvPr/>
        </p:nvSpPr>
        <p:spPr>
          <a:xfrm>
            <a:off x="589900" y="1268629"/>
            <a:ext cx="1472400" cy="6102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FFFFFF"/>
                </a:solidFill>
                <a:latin typeface="Helvetica Neue"/>
                <a:ea typeface="Helvetica Neue"/>
                <a:cs typeface="Helvetica Neue"/>
                <a:sym typeface="Helvetica Neue"/>
              </a:rPr>
              <a:t>Cascada</a:t>
            </a:r>
            <a:endParaRPr sz="1100">
              <a:solidFill>
                <a:srgbClr val="FFFFFF"/>
              </a:solidFill>
              <a:latin typeface="Helvetica Neue"/>
              <a:ea typeface="Helvetica Neue"/>
              <a:cs typeface="Helvetica Neue"/>
              <a:sym typeface="Helvetica Neue"/>
            </a:endParaRPr>
          </a:p>
        </p:txBody>
      </p:sp>
      <p:sp>
        <p:nvSpPr>
          <p:cNvPr id="206" name="Google Shape;206;p33"/>
          <p:cNvSpPr/>
          <p:nvPr/>
        </p:nvSpPr>
        <p:spPr>
          <a:xfrm>
            <a:off x="589900" y="3471499"/>
            <a:ext cx="1472400" cy="6102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FFFFFF"/>
                </a:solidFill>
                <a:latin typeface="Helvetica Neue"/>
                <a:ea typeface="Helvetica Neue"/>
                <a:cs typeface="Helvetica Neue"/>
                <a:sym typeface="Helvetica Neue"/>
              </a:rPr>
              <a:t>Á</a:t>
            </a:r>
            <a:r>
              <a:rPr lang="en-GB" sz="1100">
                <a:solidFill>
                  <a:srgbClr val="FFFFFF"/>
                </a:solidFill>
                <a:latin typeface="Helvetica Neue"/>
                <a:ea typeface="Helvetica Neue"/>
                <a:cs typeface="Helvetica Neue"/>
                <a:sym typeface="Helvetica Neue"/>
              </a:rPr>
              <a:t>gil</a:t>
            </a:r>
            <a:endParaRPr sz="1100">
              <a:solidFill>
                <a:srgbClr val="FFFFFF"/>
              </a:solidFill>
              <a:latin typeface="Helvetica Neue"/>
              <a:ea typeface="Helvetica Neue"/>
              <a:cs typeface="Helvetica Neue"/>
              <a:sym typeface="Helvetica Neue"/>
            </a:endParaRPr>
          </a:p>
        </p:txBody>
      </p:sp>
      <p:cxnSp>
        <p:nvCxnSpPr>
          <p:cNvPr id="207" name="Google Shape;207;p33"/>
          <p:cNvCxnSpPr>
            <a:stCxn id="201" idx="2"/>
            <a:endCxn id="206" idx="0"/>
          </p:cNvCxnSpPr>
          <p:nvPr/>
        </p:nvCxnSpPr>
        <p:spPr>
          <a:xfrm>
            <a:off x="1326100" y="3059448"/>
            <a:ext cx="0" cy="412200"/>
          </a:xfrm>
          <a:prstGeom prst="straightConnector1">
            <a:avLst/>
          </a:prstGeom>
          <a:noFill/>
          <a:ln cap="flat" cmpd="sng" w="9525">
            <a:solidFill>
              <a:srgbClr val="CCCCCC"/>
            </a:solidFill>
            <a:prstDash val="solid"/>
            <a:round/>
            <a:headEnd len="med" w="med" type="oval"/>
            <a:tailEnd len="med" w="med" type="oval"/>
          </a:ln>
        </p:spPr>
      </p:cxnSp>
      <p:cxnSp>
        <p:nvCxnSpPr>
          <p:cNvPr id="208" name="Google Shape;208;p33"/>
          <p:cNvCxnSpPr>
            <a:stCxn id="201" idx="0"/>
            <a:endCxn id="205" idx="2"/>
          </p:cNvCxnSpPr>
          <p:nvPr/>
        </p:nvCxnSpPr>
        <p:spPr>
          <a:xfrm rot="10800000">
            <a:off x="1326100" y="1878948"/>
            <a:ext cx="0" cy="570300"/>
          </a:xfrm>
          <a:prstGeom prst="straightConnector1">
            <a:avLst/>
          </a:prstGeom>
          <a:noFill/>
          <a:ln cap="flat" cmpd="sng" w="9525">
            <a:solidFill>
              <a:srgbClr val="CCCCCC"/>
            </a:solidFill>
            <a:prstDash val="solid"/>
            <a:round/>
            <a:headEnd len="med" w="med" type="oval"/>
            <a:tailEnd len="med" w="med" type="oval"/>
          </a:ln>
        </p:spPr>
      </p:cxnSp>
      <p:cxnSp>
        <p:nvCxnSpPr>
          <p:cNvPr id="209" name="Google Shape;209;p33"/>
          <p:cNvCxnSpPr>
            <a:stCxn id="206" idx="3"/>
            <a:endCxn id="202" idx="1"/>
          </p:cNvCxnSpPr>
          <p:nvPr/>
        </p:nvCxnSpPr>
        <p:spPr>
          <a:xfrm>
            <a:off x="2062300" y="3776599"/>
            <a:ext cx="342300" cy="0"/>
          </a:xfrm>
          <a:prstGeom prst="straightConnector1">
            <a:avLst/>
          </a:prstGeom>
          <a:noFill/>
          <a:ln cap="flat" cmpd="sng" w="9525">
            <a:solidFill>
              <a:srgbClr val="CCCCCC"/>
            </a:solidFill>
            <a:prstDash val="solid"/>
            <a:round/>
            <a:headEnd len="med" w="med" type="oval"/>
            <a:tailEnd len="med" w="med" type="oval"/>
          </a:ln>
        </p:spPr>
      </p:cxnSp>
      <p:sp>
        <p:nvSpPr>
          <p:cNvPr id="210" name="Google Shape;210;p33"/>
          <p:cNvSpPr/>
          <p:nvPr/>
        </p:nvSpPr>
        <p:spPr>
          <a:xfrm>
            <a:off x="4493072" y="1516210"/>
            <a:ext cx="1472400" cy="610200"/>
          </a:xfrm>
          <a:prstGeom prst="rect">
            <a:avLst/>
          </a:prstGeom>
          <a:solidFill>
            <a:srgbClr val="3DFFB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222222"/>
                </a:solidFill>
                <a:latin typeface="Helvetica Neue"/>
                <a:ea typeface="Helvetica Neue"/>
                <a:cs typeface="Helvetica Neue"/>
                <a:sym typeface="Helvetica Neue"/>
              </a:rPr>
              <a:t>Desktop Research</a:t>
            </a:r>
            <a:endParaRPr sz="1100">
              <a:solidFill>
                <a:srgbClr val="222222"/>
              </a:solidFill>
              <a:latin typeface="Helvetica Neue"/>
              <a:ea typeface="Helvetica Neue"/>
              <a:cs typeface="Helvetica Neue"/>
              <a:sym typeface="Helvetica Neue"/>
            </a:endParaRPr>
          </a:p>
        </p:txBody>
      </p:sp>
      <p:sp>
        <p:nvSpPr>
          <p:cNvPr id="211" name="Google Shape;211;p33"/>
          <p:cNvSpPr/>
          <p:nvPr/>
        </p:nvSpPr>
        <p:spPr>
          <a:xfrm>
            <a:off x="4476543" y="937438"/>
            <a:ext cx="1505400" cy="284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FFFFFF"/>
                </a:solidFill>
                <a:latin typeface="Helvetica Neue"/>
                <a:ea typeface="Helvetica Neue"/>
                <a:cs typeface="Helvetica Neue"/>
                <a:sym typeface="Helvetica Neue"/>
              </a:rPr>
              <a:t>Analizar</a:t>
            </a:r>
            <a:endParaRPr sz="1100">
              <a:solidFill>
                <a:srgbClr val="FFFFFF"/>
              </a:solidFill>
              <a:latin typeface="Helvetica Neue"/>
              <a:ea typeface="Helvetica Neue"/>
              <a:cs typeface="Helvetica Neue"/>
              <a:sym typeface="Helvetica Neue"/>
            </a:endParaRPr>
          </a:p>
        </p:txBody>
      </p:sp>
      <p:sp>
        <p:nvSpPr>
          <p:cNvPr id="212" name="Google Shape;212;p33"/>
          <p:cNvSpPr/>
          <p:nvPr/>
        </p:nvSpPr>
        <p:spPr>
          <a:xfrm>
            <a:off x="6075867" y="937438"/>
            <a:ext cx="1524600" cy="284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FFFFFF"/>
                </a:solidFill>
                <a:latin typeface="Helvetica Neue"/>
                <a:ea typeface="Helvetica Neue"/>
                <a:cs typeface="Helvetica Neue"/>
                <a:sym typeface="Helvetica Neue"/>
              </a:rPr>
              <a:t>Diseñar</a:t>
            </a:r>
            <a:endParaRPr sz="1100">
              <a:solidFill>
                <a:srgbClr val="FFFFFF"/>
              </a:solidFill>
              <a:latin typeface="Helvetica Neue"/>
              <a:ea typeface="Helvetica Neue"/>
              <a:cs typeface="Helvetica Neue"/>
              <a:sym typeface="Helvetica Neue"/>
            </a:endParaRPr>
          </a:p>
        </p:txBody>
      </p:sp>
      <p:sp>
        <p:nvSpPr>
          <p:cNvPr id="213" name="Google Shape;213;p33"/>
          <p:cNvSpPr/>
          <p:nvPr/>
        </p:nvSpPr>
        <p:spPr>
          <a:xfrm>
            <a:off x="7694598" y="937438"/>
            <a:ext cx="859500" cy="284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FFFFFF"/>
                </a:solidFill>
                <a:latin typeface="Helvetica Neue"/>
                <a:ea typeface="Helvetica Neue"/>
                <a:cs typeface="Helvetica Neue"/>
                <a:sym typeface="Helvetica Neue"/>
              </a:rPr>
              <a:t>Validar</a:t>
            </a:r>
            <a:endParaRPr sz="1100">
              <a:solidFill>
                <a:srgbClr val="FFFFFF"/>
              </a:solidFill>
              <a:latin typeface="Helvetica Neue"/>
              <a:ea typeface="Helvetica Neue"/>
              <a:cs typeface="Helvetica Neue"/>
              <a:sym typeface="Helvetica Neue"/>
            </a:endParaRPr>
          </a:p>
        </p:txBody>
      </p:sp>
      <p:sp>
        <p:nvSpPr>
          <p:cNvPr id="214" name="Google Shape;214;p33"/>
          <p:cNvSpPr/>
          <p:nvPr/>
        </p:nvSpPr>
        <p:spPr>
          <a:xfrm>
            <a:off x="2396689" y="774550"/>
            <a:ext cx="1472400" cy="6102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GB" sz="1100">
                <a:solidFill>
                  <a:srgbClr val="FFFFFF"/>
                </a:solidFill>
                <a:latin typeface="Helvetica Neue"/>
                <a:ea typeface="Helvetica Neue"/>
                <a:cs typeface="Helvetica Neue"/>
                <a:sym typeface="Helvetica Neue"/>
              </a:rPr>
              <a:t>Diseño Centrado</a:t>
            </a:r>
            <a:endParaRPr sz="1100">
              <a:solidFill>
                <a:srgbClr val="FFFFFF"/>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n-GB" sz="1100">
                <a:solidFill>
                  <a:srgbClr val="FFFFFF"/>
                </a:solidFill>
                <a:latin typeface="Helvetica Neue"/>
                <a:ea typeface="Helvetica Neue"/>
                <a:cs typeface="Helvetica Neue"/>
                <a:sym typeface="Helvetica Neue"/>
              </a:rPr>
              <a:t>e</a:t>
            </a:r>
            <a:r>
              <a:rPr lang="en-GB" sz="1100">
                <a:solidFill>
                  <a:srgbClr val="FFFFFF"/>
                </a:solidFill>
                <a:latin typeface="Helvetica Neue"/>
                <a:ea typeface="Helvetica Neue"/>
                <a:cs typeface="Helvetica Neue"/>
                <a:sym typeface="Helvetica Neue"/>
              </a:rPr>
              <a:t>n el Usuario</a:t>
            </a:r>
            <a:endParaRPr sz="1100">
              <a:solidFill>
                <a:srgbClr val="FFFFFF"/>
              </a:solidFill>
              <a:latin typeface="Helvetica Neue"/>
              <a:ea typeface="Helvetica Neue"/>
              <a:cs typeface="Helvetica Neue"/>
              <a:sym typeface="Helvetica Neue"/>
            </a:endParaRPr>
          </a:p>
        </p:txBody>
      </p:sp>
      <p:cxnSp>
        <p:nvCxnSpPr>
          <p:cNvPr id="215" name="Google Shape;215;p33"/>
          <p:cNvCxnSpPr>
            <a:stCxn id="214" idx="3"/>
            <a:endCxn id="211" idx="1"/>
          </p:cNvCxnSpPr>
          <p:nvPr/>
        </p:nvCxnSpPr>
        <p:spPr>
          <a:xfrm>
            <a:off x="3869089" y="1079650"/>
            <a:ext cx="607500" cy="0"/>
          </a:xfrm>
          <a:prstGeom prst="straightConnector1">
            <a:avLst/>
          </a:prstGeom>
          <a:noFill/>
          <a:ln cap="flat" cmpd="sng" w="9525">
            <a:solidFill>
              <a:srgbClr val="CCCCCC"/>
            </a:solidFill>
            <a:prstDash val="solid"/>
            <a:round/>
            <a:headEnd len="med" w="med" type="oval"/>
            <a:tailEnd len="med" w="med" type="oval"/>
          </a:ln>
        </p:spPr>
      </p:cxnSp>
      <p:cxnSp>
        <p:nvCxnSpPr>
          <p:cNvPr id="216" name="Google Shape;216;p33"/>
          <p:cNvCxnSpPr>
            <a:stCxn id="211" idx="2"/>
            <a:endCxn id="210" idx="0"/>
          </p:cNvCxnSpPr>
          <p:nvPr/>
        </p:nvCxnSpPr>
        <p:spPr>
          <a:xfrm>
            <a:off x="5229243" y="1221838"/>
            <a:ext cx="0" cy="294300"/>
          </a:xfrm>
          <a:prstGeom prst="straightConnector1">
            <a:avLst/>
          </a:prstGeom>
          <a:noFill/>
          <a:ln cap="flat" cmpd="sng" w="9525">
            <a:solidFill>
              <a:srgbClr val="CCCCCC"/>
            </a:solidFill>
            <a:prstDash val="solid"/>
            <a:round/>
            <a:headEnd len="med" w="med" type="none"/>
            <a:tailEnd len="med" w="med" type="oval"/>
          </a:ln>
        </p:spPr>
      </p:cxnSp>
      <p:cxnSp>
        <p:nvCxnSpPr>
          <p:cNvPr id="217" name="Google Shape;217;p33"/>
          <p:cNvCxnSpPr>
            <a:stCxn id="202" idx="0"/>
            <a:endCxn id="214" idx="2"/>
          </p:cNvCxnSpPr>
          <p:nvPr/>
        </p:nvCxnSpPr>
        <p:spPr>
          <a:xfrm rot="10800000">
            <a:off x="3132929" y="1384699"/>
            <a:ext cx="7800" cy="2086800"/>
          </a:xfrm>
          <a:prstGeom prst="straightConnector1">
            <a:avLst/>
          </a:prstGeom>
          <a:noFill/>
          <a:ln cap="flat" cmpd="sng" w="9525">
            <a:solidFill>
              <a:srgbClr val="CCCCCC"/>
            </a:solidFill>
            <a:prstDash val="solid"/>
            <a:round/>
            <a:headEnd len="med" w="med" type="oval"/>
            <a:tailEnd len="med" w="med" type="oval"/>
          </a:ln>
        </p:spPr>
      </p:cxnSp>
      <p:cxnSp>
        <p:nvCxnSpPr>
          <p:cNvPr id="218" name="Google Shape;218;p33"/>
          <p:cNvCxnSpPr>
            <a:stCxn id="202" idx="3"/>
            <a:endCxn id="203" idx="1"/>
          </p:cNvCxnSpPr>
          <p:nvPr/>
        </p:nvCxnSpPr>
        <p:spPr>
          <a:xfrm>
            <a:off x="3876929" y="3776599"/>
            <a:ext cx="616200" cy="0"/>
          </a:xfrm>
          <a:prstGeom prst="straightConnector1">
            <a:avLst/>
          </a:prstGeom>
          <a:noFill/>
          <a:ln cap="flat" cmpd="sng" w="9525">
            <a:solidFill>
              <a:srgbClr val="CCCCCC"/>
            </a:solidFill>
            <a:prstDash val="solid"/>
            <a:round/>
            <a:headEnd len="med" w="med" type="none"/>
            <a:tailEnd len="med" w="med" type="oval"/>
          </a:ln>
        </p:spPr>
      </p:cxnSp>
      <p:cxnSp>
        <p:nvCxnSpPr>
          <p:cNvPr id="219" name="Google Shape;219;p33"/>
          <p:cNvCxnSpPr>
            <a:stCxn id="202" idx="3"/>
            <a:endCxn id="204" idx="1"/>
          </p:cNvCxnSpPr>
          <p:nvPr/>
        </p:nvCxnSpPr>
        <p:spPr>
          <a:xfrm>
            <a:off x="3876929" y="3776599"/>
            <a:ext cx="616200" cy="711600"/>
          </a:xfrm>
          <a:prstGeom prst="bentConnector3">
            <a:avLst>
              <a:gd fmla="val 49994"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1048" name="Shape 1048"/>
        <p:cNvGrpSpPr/>
        <p:nvPr/>
      </p:nvGrpSpPr>
      <p:grpSpPr>
        <a:xfrm>
          <a:off x="0" y="0"/>
          <a:ext cx="0" cy="0"/>
          <a:chOff x="0" y="0"/>
          <a:chExt cx="0" cy="0"/>
        </a:xfrm>
      </p:grpSpPr>
      <p:sp>
        <p:nvSpPr>
          <p:cNvPr id="1049" name="Google Shape;1049;p105"/>
          <p:cNvSpPr txBox="1"/>
          <p:nvPr/>
        </p:nvSpPr>
        <p:spPr>
          <a:xfrm>
            <a:off x="852150" y="26530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1050" name="Google Shape;1050;p105"/>
          <p:cNvSpPr txBox="1"/>
          <p:nvPr/>
        </p:nvSpPr>
        <p:spPr>
          <a:xfrm>
            <a:off x="852150" y="757575"/>
            <a:ext cx="7439700" cy="756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EVALUAR</a:t>
            </a:r>
            <a:endParaRPr b="0" i="1" sz="4000" u="none" cap="none" strike="noStrike">
              <a:solidFill>
                <a:srgbClr val="000000"/>
              </a:solidFill>
              <a:latin typeface="Anton"/>
              <a:ea typeface="Anton"/>
              <a:cs typeface="Anton"/>
              <a:sym typeface="Anton"/>
            </a:endParaRPr>
          </a:p>
        </p:txBody>
      </p:sp>
      <p:sp>
        <p:nvSpPr>
          <p:cNvPr id="1051" name="Google Shape;1051;p105"/>
          <p:cNvSpPr txBox="1"/>
          <p:nvPr/>
        </p:nvSpPr>
        <p:spPr>
          <a:xfrm>
            <a:off x="943050" y="1776724"/>
            <a:ext cx="7257900" cy="2550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2000">
                <a:latin typeface="Helvetica Neue Light"/>
                <a:ea typeface="Helvetica Neue Light"/>
                <a:cs typeface="Helvetica Neue Light"/>
                <a:sym typeface="Helvetica Neue Light"/>
              </a:rPr>
              <a:t>Consiste en solicitar feedback y opiniones sobre los prototipos que se han creado, además es otra oportunidad para ganar empatía por las personas para las cuales estás diseñando.</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1"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rPr b="1" lang="en-GB" sz="2000">
                <a:latin typeface="Didact Gothic"/>
                <a:ea typeface="Didact Gothic"/>
                <a:cs typeface="Didact Gothic"/>
                <a:sym typeface="Didact Gothic"/>
              </a:rPr>
              <a:t>Evaluar te da la oportunidad para aprender sobre los usuarios y las posibles soluciones.</a:t>
            </a:r>
            <a:endParaRPr b="0" i="0" sz="2000" u="none" cap="none" strike="noStrike">
              <a:solidFill>
                <a:srgbClr val="000000"/>
              </a:solidFill>
              <a:latin typeface="Didact Gothic"/>
              <a:ea typeface="Didact Gothic"/>
              <a:cs typeface="Didact Gothic"/>
              <a:sym typeface="Didact Gothic"/>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rgbClr val="000000"/>
              </a:solidFill>
              <a:latin typeface="Didact Gothic"/>
              <a:ea typeface="Didact Gothic"/>
              <a:cs typeface="Didact Gothic"/>
              <a:sym typeface="Didact Gothic"/>
            </a:endParaRPr>
          </a:p>
        </p:txBody>
      </p:sp>
      <p:pic>
        <p:nvPicPr>
          <p:cNvPr id="1052" name="Google Shape;1052;p10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053" name="Google Shape;1053;p105"/>
          <p:cNvSpPr/>
          <p:nvPr/>
        </p:nvSpPr>
        <p:spPr>
          <a:xfrm>
            <a:off x="228400" y="131450"/>
            <a:ext cx="1913100" cy="330600"/>
          </a:xfrm>
          <a:prstGeom prst="homePlate">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EMPATIZAR</a:t>
            </a:r>
            <a:endParaRPr b="1" sz="1200">
              <a:solidFill>
                <a:srgbClr val="EEFF41"/>
              </a:solidFill>
              <a:latin typeface="Didact Gothic"/>
              <a:ea typeface="Didact Gothic"/>
              <a:cs typeface="Didact Gothic"/>
              <a:sym typeface="Didact Gothic"/>
            </a:endParaRPr>
          </a:p>
        </p:txBody>
      </p:sp>
      <p:sp>
        <p:nvSpPr>
          <p:cNvPr id="1054" name="Google Shape;1054;p105"/>
          <p:cNvSpPr/>
          <p:nvPr/>
        </p:nvSpPr>
        <p:spPr>
          <a:xfrm>
            <a:off x="2056608"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DEFINIR</a:t>
            </a:r>
            <a:endParaRPr b="1" sz="1200">
              <a:solidFill>
                <a:srgbClr val="EEFF41"/>
              </a:solidFill>
              <a:latin typeface="Didact Gothic"/>
              <a:ea typeface="Didact Gothic"/>
              <a:cs typeface="Didact Gothic"/>
              <a:sym typeface="Didact Gothic"/>
            </a:endParaRPr>
          </a:p>
        </p:txBody>
      </p:sp>
      <p:sp>
        <p:nvSpPr>
          <p:cNvPr id="1055" name="Google Shape;1055;p105"/>
          <p:cNvSpPr/>
          <p:nvPr/>
        </p:nvSpPr>
        <p:spPr>
          <a:xfrm>
            <a:off x="3746809"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IDEAR</a:t>
            </a:r>
            <a:endParaRPr b="1" sz="1200">
              <a:solidFill>
                <a:srgbClr val="EEFF41"/>
              </a:solidFill>
              <a:latin typeface="Didact Gothic"/>
              <a:ea typeface="Didact Gothic"/>
              <a:cs typeface="Didact Gothic"/>
              <a:sym typeface="Didact Gothic"/>
            </a:endParaRPr>
          </a:p>
        </p:txBody>
      </p:sp>
      <p:sp>
        <p:nvSpPr>
          <p:cNvPr id="1056" name="Google Shape;1056;p105"/>
          <p:cNvSpPr/>
          <p:nvPr/>
        </p:nvSpPr>
        <p:spPr>
          <a:xfrm>
            <a:off x="5459440" y="131450"/>
            <a:ext cx="1807500" cy="330600"/>
          </a:xfrm>
          <a:prstGeom prst="chevron">
            <a:avLst>
              <a:gd fmla="val 50000" name="adj"/>
            </a:avLst>
          </a:prstGeom>
          <a:solidFill>
            <a:srgbClr val="D0E0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EEFF41"/>
                </a:solidFill>
                <a:latin typeface="Didact Gothic"/>
                <a:ea typeface="Didact Gothic"/>
                <a:cs typeface="Didact Gothic"/>
                <a:sym typeface="Didact Gothic"/>
              </a:rPr>
              <a:t>PROTOTIPAR</a:t>
            </a:r>
            <a:endParaRPr b="1" sz="1200">
              <a:solidFill>
                <a:srgbClr val="EEFF41"/>
              </a:solidFill>
              <a:latin typeface="Didact Gothic"/>
              <a:ea typeface="Didact Gothic"/>
              <a:cs typeface="Didact Gothic"/>
              <a:sym typeface="Didact Gothic"/>
            </a:endParaRPr>
          </a:p>
        </p:txBody>
      </p:sp>
      <p:sp>
        <p:nvSpPr>
          <p:cNvPr id="1057" name="Google Shape;1057;p105"/>
          <p:cNvSpPr/>
          <p:nvPr/>
        </p:nvSpPr>
        <p:spPr>
          <a:xfrm>
            <a:off x="7159618" y="131450"/>
            <a:ext cx="1807500" cy="330600"/>
          </a:xfrm>
          <a:prstGeom prst="chevron">
            <a:avLst>
              <a:gd fmla="val 50000"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GB" sz="1200">
                <a:solidFill>
                  <a:srgbClr val="222222"/>
                </a:solidFill>
                <a:latin typeface="Didact Gothic"/>
                <a:ea typeface="Didact Gothic"/>
                <a:cs typeface="Didact Gothic"/>
                <a:sym typeface="Didact Gothic"/>
              </a:rPr>
              <a:t>EVALUAR</a:t>
            </a:r>
            <a:endParaRPr b="1" sz="1200">
              <a:solidFill>
                <a:srgbClr val="222222"/>
              </a:solidFill>
              <a:latin typeface="Didact Gothic"/>
              <a:ea typeface="Didact Gothic"/>
              <a:cs typeface="Didact Gothic"/>
              <a:sym typeface="Didact Gothic"/>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pic>
        <p:nvPicPr>
          <p:cNvPr id="1062" name="Google Shape;1062;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63" name="Google Shape;1063;p106"/>
          <p:cNvPicPr preferRelativeResize="0"/>
          <p:nvPr/>
        </p:nvPicPr>
        <p:blipFill>
          <a:blip r:embed="rId4">
            <a:alphaModFix/>
          </a:blip>
          <a:stretch>
            <a:fillRect/>
          </a:stretch>
        </p:blipFill>
        <p:spPr>
          <a:xfrm>
            <a:off x="-56350" y="-1006125"/>
            <a:ext cx="9319776" cy="5242376"/>
          </a:xfrm>
          <a:prstGeom prst="rect">
            <a:avLst/>
          </a:prstGeom>
          <a:noFill/>
          <a:ln>
            <a:noFill/>
          </a:ln>
        </p:spPr>
      </p:pic>
      <p:sp>
        <p:nvSpPr>
          <p:cNvPr id="1064" name="Google Shape;1064;p106"/>
          <p:cNvSpPr txBox="1"/>
          <p:nvPr/>
        </p:nvSpPr>
        <p:spPr>
          <a:xfrm>
            <a:off x="260025" y="4532625"/>
            <a:ext cx="7224900" cy="584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en-GB" sz="2000">
                <a:latin typeface="Helvetica Neue Light"/>
                <a:ea typeface="Helvetica Neue Light"/>
                <a:cs typeface="Helvetica Neue Light"/>
                <a:sym typeface="Helvetica Neue Light"/>
              </a:rPr>
              <a:t>Testeo de usuarios del prototipo (en este caso una app)</a:t>
            </a:r>
            <a:endParaRPr i="0" sz="2000" u="none" cap="none" strike="noStrik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68" name="Shape 1068"/>
        <p:cNvGrpSpPr/>
        <p:nvPr/>
      </p:nvGrpSpPr>
      <p:grpSpPr>
        <a:xfrm>
          <a:off x="0" y="0"/>
          <a:ext cx="0" cy="0"/>
          <a:chOff x="0" y="0"/>
          <a:chExt cx="0" cy="0"/>
        </a:xfrm>
      </p:grpSpPr>
      <p:sp>
        <p:nvSpPr>
          <p:cNvPr id="1069" name="Google Shape;1069;p10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¿QUÉ ES DESIGN SPRINT?</a:t>
            </a:r>
            <a:endParaRPr i="1" sz="3600">
              <a:solidFill>
                <a:srgbClr val="121212"/>
              </a:solidFill>
              <a:latin typeface="Anton"/>
              <a:ea typeface="Anton"/>
              <a:cs typeface="Anton"/>
              <a:sym typeface="Anton"/>
            </a:endParaRPr>
          </a:p>
        </p:txBody>
      </p:sp>
      <p:pic>
        <p:nvPicPr>
          <p:cNvPr id="1070" name="Google Shape;1070;p10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08"/>
          <p:cNvSpPr txBox="1"/>
          <p:nvPr/>
        </p:nvSpPr>
        <p:spPr>
          <a:xfrm>
            <a:off x="996175" y="18281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a:latin typeface="Lato Light"/>
              <a:ea typeface="Lato Light"/>
              <a:cs typeface="Lato Light"/>
              <a:sym typeface="Lato Light"/>
            </a:endParaRPr>
          </a:p>
        </p:txBody>
      </p:sp>
      <p:sp>
        <p:nvSpPr>
          <p:cNvPr id="1076" name="Google Shape;1076;p108"/>
          <p:cNvSpPr txBox="1"/>
          <p:nvPr/>
        </p:nvSpPr>
        <p:spPr>
          <a:xfrm>
            <a:off x="996163" y="905775"/>
            <a:ext cx="6630900" cy="28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“Design Sprint es una metodología que se basa en la filosofía de Design Thinking, pero tiene su propia propuesta de valor, el proceso es distinto”</a:t>
            </a:r>
            <a:endParaRPr sz="3000">
              <a:latin typeface="Anton"/>
              <a:ea typeface="Anton"/>
              <a:cs typeface="Anton"/>
              <a:sym typeface="Anton"/>
            </a:endParaRPr>
          </a:p>
        </p:txBody>
      </p:sp>
      <p:sp>
        <p:nvSpPr>
          <p:cNvPr id="1077" name="Google Shape;1077;p108"/>
          <p:cNvSpPr txBox="1"/>
          <p:nvPr/>
        </p:nvSpPr>
        <p:spPr>
          <a:xfrm>
            <a:off x="3956025" y="3837200"/>
            <a:ext cx="46521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600">
                <a:latin typeface="Helvetica Neue Light"/>
                <a:ea typeface="Helvetica Neue Light"/>
                <a:cs typeface="Helvetica Neue Light"/>
                <a:sym typeface="Helvetica Neue Light"/>
              </a:rPr>
              <a:t>Jake Knapp. Autor del libro Design Sprint</a:t>
            </a:r>
            <a:endParaRPr sz="1600">
              <a:latin typeface="Helvetica Neue Light"/>
              <a:ea typeface="Helvetica Neue Light"/>
              <a:cs typeface="Helvetica Neue Light"/>
              <a:sym typeface="Helvetica Neue Light"/>
            </a:endParaRPr>
          </a:p>
        </p:txBody>
      </p:sp>
      <p:pic>
        <p:nvPicPr>
          <p:cNvPr id="1078" name="Google Shape;1078;p10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09"/>
          <p:cNvSpPr txBox="1"/>
          <p:nvPr/>
        </p:nvSpPr>
        <p:spPr>
          <a:xfrm>
            <a:off x="4416425" y="3081650"/>
            <a:ext cx="4727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Didact Gothic"/>
                <a:ea typeface="Didact Gothic"/>
                <a:cs typeface="Didact Gothic"/>
                <a:sym typeface="Didact Gothic"/>
              </a:rPr>
              <a:t>Ev Williams </a:t>
            </a:r>
            <a:endParaRPr b="0" i="0" sz="2000" u="none" cap="none" strike="noStrike">
              <a:solidFill>
                <a:schemeClr val="dk1"/>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Didact Gothic"/>
                <a:ea typeface="Didact Gothic"/>
                <a:cs typeface="Didact Gothic"/>
                <a:sym typeface="Didact Gothic"/>
              </a:rPr>
              <a:t>Fundador de Medium y Twitter</a:t>
            </a:r>
            <a:endParaRPr b="0" i="0" sz="2000" u="none" cap="none" strike="noStrike">
              <a:solidFill>
                <a:schemeClr val="dk1"/>
              </a:solidFill>
              <a:highlight>
                <a:srgbClr val="FFFFFF"/>
              </a:highlight>
              <a:latin typeface="Didact Gothic"/>
              <a:ea typeface="Didact Gothic"/>
              <a:cs typeface="Didact Gothic"/>
              <a:sym typeface="Didact Gothic"/>
            </a:endParaRPr>
          </a:p>
          <a:p>
            <a:pPr indent="0" lvl="0" marL="0" marR="0" rtl="0" algn="l">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Didact Gothic"/>
              <a:ea typeface="Didact Gothic"/>
              <a:cs typeface="Didact Gothic"/>
              <a:sym typeface="Didact Gothic"/>
            </a:endParaRPr>
          </a:p>
        </p:txBody>
      </p:sp>
      <p:sp>
        <p:nvSpPr>
          <p:cNvPr id="1084" name="Google Shape;1084;p109"/>
          <p:cNvSpPr txBox="1"/>
          <p:nvPr/>
        </p:nvSpPr>
        <p:spPr>
          <a:xfrm>
            <a:off x="4375850" y="999750"/>
            <a:ext cx="4092900" cy="2247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lang="en-GB" sz="3000" u="none" cap="none" strike="noStrike">
                <a:solidFill>
                  <a:srgbClr val="000000"/>
                </a:solidFill>
                <a:latin typeface="Anton"/>
                <a:ea typeface="Anton"/>
                <a:cs typeface="Anton"/>
                <a:sym typeface="Anton"/>
              </a:rPr>
              <a:t>"Lea este libro y haga lo que dice si quiere diseñar mejores productos más rápido"</a:t>
            </a:r>
            <a:endParaRPr b="0" sz="3000" u="none" cap="none" strike="noStrike">
              <a:solidFill>
                <a:srgbClr val="000000"/>
              </a:solidFill>
              <a:latin typeface="Anton"/>
              <a:ea typeface="Anton"/>
              <a:cs typeface="Anton"/>
              <a:sym typeface="Anton"/>
            </a:endParaRPr>
          </a:p>
        </p:txBody>
      </p:sp>
      <p:pic>
        <p:nvPicPr>
          <p:cNvPr id="1085" name="Google Shape;1085;p10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086" name="Google Shape;1086;p109"/>
          <p:cNvPicPr preferRelativeResize="0"/>
          <p:nvPr/>
        </p:nvPicPr>
        <p:blipFill rotWithShape="1">
          <a:blip r:embed="rId4">
            <a:alphaModFix/>
          </a:blip>
          <a:srcRect b="0" l="0" r="0" t="0"/>
          <a:stretch/>
        </p:blipFill>
        <p:spPr>
          <a:xfrm>
            <a:off x="589025" y="488475"/>
            <a:ext cx="3120900" cy="402597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10"/>
          <p:cNvSpPr txBox="1"/>
          <p:nvPr/>
        </p:nvSpPr>
        <p:spPr>
          <a:xfrm>
            <a:off x="852150" y="1251750"/>
            <a:ext cx="7439700" cy="2640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400"/>
              <a:buFont typeface="Arial"/>
              <a:buNone/>
            </a:pPr>
            <a:r>
              <a:rPr i="0" lang="en-GB" sz="2000" u="none" cap="none" strike="noStrike">
                <a:solidFill>
                  <a:schemeClr val="dk1"/>
                </a:solidFill>
                <a:highlight>
                  <a:srgbClr val="FFFFFF"/>
                </a:highlight>
                <a:latin typeface="Helvetica Neue Light"/>
                <a:ea typeface="Helvetica Neue Light"/>
                <a:cs typeface="Helvetica Neue Light"/>
                <a:sym typeface="Helvetica Neue Light"/>
              </a:rPr>
              <a:t>Esta metodología permite prototipar y validar ideas de diseño con usuarios finales de manera rápida.</a:t>
            </a:r>
            <a:endParaRPr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400"/>
              <a:buFont typeface="Arial"/>
              <a:buNone/>
            </a:pPr>
            <a:r>
              <a:t/>
            </a:r>
            <a:endParaRPr b="1" i="0" sz="20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400"/>
              <a:buFont typeface="Arial"/>
              <a:buNone/>
            </a:pPr>
            <a:r>
              <a:rPr b="1" i="0" lang="en-GB" sz="2000" u="none" cap="none" strike="noStrike">
                <a:solidFill>
                  <a:schemeClr val="dk1"/>
                </a:solidFill>
                <a:highlight>
                  <a:srgbClr val="FFFFFF"/>
                </a:highlight>
                <a:latin typeface="Helvetica Neue"/>
                <a:ea typeface="Helvetica Neue"/>
                <a:cs typeface="Helvetica Neue"/>
                <a:sym typeface="Helvetica Neue"/>
              </a:rPr>
              <a:t>El método fue creado por Google en 2010, después de haber estudiado cientos de estrategias de Design Thinking.</a:t>
            </a:r>
            <a:endParaRPr b="1" i="0" sz="20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i="0" sz="20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rPr i="0" lang="en-GB" sz="2000" u="sng" cap="none" strike="noStrike">
                <a:solidFill>
                  <a:schemeClr val="hlink"/>
                </a:solidFill>
                <a:highlight>
                  <a:srgbClr val="FFFFFF"/>
                </a:highlight>
                <a:latin typeface="Helvetica Neue"/>
                <a:ea typeface="Helvetica Neue"/>
                <a:cs typeface="Helvetica Neue"/>
                <a:sym typeface="Helvetica Neue"/>
                <a:hlinkClick r:id="rId3"/>
              </a:rPr>
              <a:t>http://www.gv.com/sprint/</a:t>
            </a:r>
            <a:endParaRPr i="0" sz="2000" u="none" cap="none" strike="noStrike">
              <a:solidFill>
                <a:schemeClr val="dk1"/>
              </a:solidFill>
              <a:highlight>
                <a:srgbClr val="FFFFFF"/>
              </a:highlight>
              <a:latin typeface="Helvetica Neue"/>
              <a:ea typeface="Helvetica Neue"/>
              <a:cs typeface="Helvetica Neue"/>
              <a:sym typeface="Helvetica Neue"/>
            </a:endParaRPr>
          </a:p>
        </p:txBody>
      </p:sp>
      <p:pic>
        <p:nvPicPr>
          <p:cNvPr id="1092" name="Google Shape;1092;p11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FF41"/>
        </a:solidFill>
      </p:bgPr>
    </p:bg>
    <p:spTree>
      <p:nvGrpSpPr>
        <p:cNvPr id="1096" name="Shape 1096"/>
        <p:cNvGrpSpPr/>
        <p:nvPr/>
      </p:nvGrpSpPr>
      <p:grpSpPr>
        <a:xfrm>
          <a:off x="0" y="0"/>
          <a:ext cx="0" cy="0"/>
          <a:chOff x="0" y="0"/>
          <a:chExt cx="0" cy="0"/>
        </a:xfrm>
      </p:grpSpPr>
      <p:sp>
        <p:nvSpPr>
          <p:cNvPr id="1097" name="Google Shape;1097;p11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ETAPAS DEL PROCESO CREATIVO</a:t>
            </a:r>
            <a:endParaRPr i="1" sz="3600">
              <a:solidFill>
                <a:srgbClr val="121212"/>
              </a:solidFill>
              <a:latin typeface="Anton"/>
              <a:ea typeface="Anton"/>
              <a:cs typeface="Anton"/>
              <a:sym typeface="Anton"/>
            </a:endParaRPr>
          </a:p>
          <a:p>
            <a:pPr indent="0" lvl="0" marL="0" rtl="0" algn="ctr">
              <a:lnSpc>
                <a:spcPct val="115000"/>
              </a:lnSpc>
              <a:spcBef>
                <a:spcPts val="0"/>
              </a:spcBef>
              <a:spcAft>
                <a:spcPts val="0"/>
              </a:spcAft>
              <a:buNone/>
            </a:pPr>
            <a:r>
              <a:rPr lang="en-GB" sz="2000">
                <a:solidFill>
                  <a:schemeClr val="dk1"/>
                </a:solidFill>
                <a:latin typeface="Didact Gothic"/>
                <a:ea typeface="Didact Gothic"/>
                <a:cs typeface="Didact Gothic"/>
                <a:sym typeface="Didact Gothic"/>
              </a:rPr>
              <a:t>Las 5 instancias del Design Sprint</a:t>
            </a:r>
            <a:endParaRPr sz="2000">
              <a:solidFill>
                <a:schemeClr val="dk1"/>
              </a:solidFill>
              <a:latin typeface="Didact Gothic"/>
              <a:ea typeface="Didact Gothic"/>
              <a:cs typeface="Didact Gothic"/>
              <a:sym typeface="Didact Gothic"/>
            </a:endParaRPr>
          </a:p>
        </p:txBody>
      </p:sp>
      <p:pic>
        <p:nvPicPr>
          <p:cNvPr id="1098" name="Google Shape;1098;p11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12"/>
          <p:cNvSpPr txBox="1"/>
          <p:nvPr/>
        </p:nvSpPr>
        <p:spPr>
          <a:xfrm>
            <a:off x="247300" y="4409238"/>
            <a:ext cx="3000000" cy="556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pic>
        <p:nvPicPr>
          <p:cNvPr id="1104" name="Google Shape;1104;p11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05" name="Google Shape;1105;p112"/>
          <p:cNvSpPr/>
          <p:nvPr/>
        </p:nvSpPr>
        <p:spPr>
          <a:xfrm>
            <a:off x="654238" y="1625008"/>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MAPEAR</a:t>
            </a:r>
            <a:endParaRPr b="1" i="0" sz="1200" u="none" cap="none" strike="noStrike">
              <a:solidFill>
                <a:srgbClr val="222222"/>
              </a:solidFill>
              <a:latin typeface="Rubik"/>
              <a:ea typeface="Rubik"/>
              <a:cs typeface="Rubik"/>
              <a:sym typeface="Rubik"/>
            </a:endParaRPr>
          </a:p>
        </p:txBody>
      </p:sp>
      <p:sp>
        <p:nvSpPr>
          <p:cNvPr id="1106" name="Google Shape;1106;p112"/>
          <p:cNvSpPr/>
          <p:nvPr/>
        </p:nvSpPr>
        <p:spPr>
          <a:xfrm>
            <a:off x="2222512" y="2195689"/>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BOCETAR</a:t>
            </a:r>
            <a:endParaRPr b="1" i="0" sz="1200" u="none" cap="none" strike="noStrike">
              <a:solidFill>
                <a:srgbClr val="222222"/>
              </a:solidFill>
              <a:latin typeface="Rubik"/>
              <a:ea typeface="Rubik"/>
              <a:cs typeface="Rubik"/>
              <a:sym typeface="Rubik"/>
            </a:endParaRPr>
          </a:p>
        </p:txBody>
      </p:sp>
      <p:sp>
        <p:nvSpPr>
          <p:cNvPr id="1107" name="Google Shape;1107;p112"/>
          <p:cNvSpPr/>
          <p:nvPr/>
        </p:nvSpPr>
        <p:spPr>
          <a:xfrm>
            <a:off x="3790787" y="1625002"/>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DECIDIR</a:t>
            </a:r>
            <a:endParaRPr b="1" i="0" sz="1200" u="none" cap="none" strike="noStrike">
              <a:solidFill>
                <a:srgbClr val="222222"/>
              </a:solidFill>
              <a:latin typeface="Rubik"/>
              <a:ea typeface="Rubik"/>
              <a:cs typeface="Rubik"/>
              <a:sym typeface="Rubik"/>
            </a:endParaRPr>
          </a:p>
        </p:txBody>
      </p:sp>
      <p:sp>
        <p:nvSpPr>
          <p:cNvPr id="1108" name="Google Shape;1108;p112"/>
          <p:cNvSpPr/>
          <p:nvPr/>
        </p:nvSpPr>
        <p:spPr>
          <a:xfrm>
            <a:off x="5359061" y="2195686"/>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PROTOTIPAR</a:t>
            </a:r>
            <a:endParaRPr b="1" i="0" sz="1200" u="none" cap="none" strike="noStrike">
              <a:solidFill>
                <a:srgbClr val="222222"/>
              </a:solidFill>
              <a:latin typeface="Rubik"/>
              <a:ea typeface="Rubik"/>
              <a:cs typeface="Rubik"/>
              <a:sym typeface="Rubik"/>
            </a:endParaRPr>
          </a:p>
        </p:txBody>
      </p:sp>
      <p:sp>
        <p:nvSpPr>
          <p:cNvPr id="1109" name="Google Shape;1109;p112"/>
          <p:cNvSpPr/>
          <p:nvPr/>
        </p:nvSpPr>
        <p:spPr>
          <a:xfrm>
            <a:off x="6927336" y="1625000"/>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TESTEAR</a:t>
            </a:r>
            <a:endParaRPr b="1" i="0" sz="1200" u="none" cap="none" strike="noStrike">
              <a:solidFill>
                <a:srgbClr val="222222"/>
              </a:solidFill>
              <a:latin typeface="Rubik"/>
              <a:ea typeface="Rubik"/>
              <a:cs typeface="Rubik"/>
              <a:sym typeface="Rubik"/>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3" name="Shape 1113"/>
        <p:cNvGrpSpPr/>
        <p:nvPr/>
      </p:nvGrpSpPr>
      <p:grpSpPr>
        <a:xfrm>
          <a:off x="0" y="0"/>
          <a:ext cx="0" cy="0"/>
          <a:chOff x="0" y="0"/>
          <a:chExt cx="0" cy="0"/>
        </a:xfrm>
      </p:grpSpPr>
      <p:sp>
        <p:nvSpPr>
          <p:cNvPr id="1114" name="Google Shape;1114;p113"/>
          <p:cNvSpPr txBox="1"/>
          <p:nvPr>
            <p:ph type="ctrTitle"/>
          </p:nvPr>
        </p:nvSpPr>
        <p:spPr>
          <a:xfrm>
            <a:off x="847200" y="3033800"/>
            <a:ext cx="7449600" cy="1212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700">
                <a:solidFill>
                  <a:srgbClr val="000000"/>
                </a:solidFill>
                <a:latin typeface="Anton"/>
                <a:ea typeface="Anton"/>
                <a:cs typeface="Anton"/>
                <a:sym typeface="Anton"/>
              </a:rPr>
              <a:t>¿Y DÓNDE ESTÁ LA DIFERENCIA CON DESIGN THINKING?</a:t>
            </a:r>
            <a:endParaRPr b="1" i="1" sz="3000">
              <a:solidFill>
                <a:srgbClr val="000000"/>
              </a:solidFill>
              <a:latin typeface="Anton"/>
              <a:ea typeface="Anton"/>
              <a:cs typeface="Anton"/>
              <a:sym typeface="Anton"/>
            </a:endParaRPr>
          </a:p>
        </p:txBody>
      </p:sp>
      <p:pic>
        <p:nvPicPr>
          <p:cNvPr id="1115" name="Google Shape;1115;p11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16" name="Google Shape;1116;p113"/>
          <p:cNvPicPr preferRelativeResize="0"/>
          <p:nvPr/>
        </p:nvPicPr>
        <p:blipFill rotWithShape="1">
          <a:blip r:embed="rId4">
            <a:alphaModFix/>
          </a:blip>
          <a:srcRect b="0" l="0" r="0" t="0"/>
          <a:stretch/>
        </p:blipFill>
        <p:spPr>
          <a:xfrm>
            <a:off x="3609838" y="740875"/>
            <a:ext cx="2102425" cy="21024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20" name="Shape 1120"/>
        <p:cNvGrpSpPr/>
        <p:nvPr/>
      </p:nvGrpSpPr>
      <p:grpSpPr>
        <a:xfrm>
          <a:off x="0" y="0"/>
          <a:ext cx="0" cy="0"/>
          <a:chOff x="0" y="0"/>
          <a:chExt cx="0" cy="0"/>
        </a:xfrm>
      </p:grpSpPr>
      <p:pic>
        <p:nvPicPr>
          <p:cNvPr id="1121" name="Google Shape;1121;p11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22" name="Google Shape;1122;p114"/>
          <p:cNvPicPr preferRelativeResize="0"/>
          <p:nvPr/>
        </p:nvPicPr>
        <p:blipFill rotWithShape="1">
          <a:blip r:embed="rId4">
            <a:alphaModFix/>
          </a:blip>
          <a:srcRect b="0" l="0" r="0" t="0"/>
          <a:stretch/>
        </p:blipFill>
        <p:spPr>
          <a:xfrm>
            <a:off x="2190750" y="438150"/>
            <a:ext cx="4762500" cy="4267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23" name="Shape 223"/>
        <p:cNvGrpSpPr/>
        <p:nvPr/>
      </p:nvGrpSpPr>
      <p:grpSpPr>
        <a:xfrm>
          <a:off x="0" y="0"/>
          <a:ext cx="0" cy="0"/>
          <a:chOff x="0" y="0"/>
          <a:chExt cx="0" cy="0"/>
        </a:xfrm>
      </p:grpSpPr>
      <p:sp>
        <p:nvSpPr>
          <p:cNvPr id="224" name="Google Shape;224;p34"/>
          <p:cNvSpPr txBox="1"/>
          <p:nvPr/>
        </p:nvSpPr>
        <p:spPr>
          <a:xfrm>
            <a:off x="1398000" y="92467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¿ARRANCAMOS?</a:t>
            </a:r>
            <a:endParaRPr i="1" sz="3600">
              <a:solidFill>
                <a:srgbClr val="121212"/>
              </a:solidFill>
              <a:latin typeface="Anton"/>
              <a:ea typeface="Anton"/>
              <a:cs typeface="Anton"/>
              <a:sym typeface="Anton"/>
            </a:endParaRPr>
          </a:p>
        </p:txBody>
      </p:sp>
      <p:pic>
        <p:nvPicPr>
          <p:cNvPr id="225" name="Google Shape;225;p34"/>
          <p:cNvPicPr preferRelativeResize="0"/>
          <p:nvPr/>
        </p:nvPicPr>
        <p:blipFill>
          <a:blip r:embed="rId3">
            <a:alphaModFix/>
          </a:blip>
          <a:stretch>
            <a:fillRect/>
          </a:stretch>
        </p:blipFill>
        <p:spPr>
          <a:xfrm>
            <a:off x="2620450" y="1775681"/>
            <a:ext cx="3903100" cy="2404337"/>
          </a:xfrm>
          <a:prstGeom prst="rect">
            <a:avLst/>
          </a:prstGeom>
          <a:noFill/>
          <a:ln>
            <a:noFill/>
          </a:ln>
        </p:spPr>
      </p:pic>
      <p:pic>
        <p:nvPicPr>
          <p:cNvPr id="226" name="Google Shape;226;p34"/>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15"/>
          <p:cNvSpPr txBox="1"/>
          <p:nvPr/>
        </p:nvSpPr>
        <p:spPr>
          <a:xfrm>
            <a:off x="852150" y="2606400"/>
            <a:ext cx="7439700" cy="12732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3000"/>
              <a:buFont typeface="Arial"/>
              <a:buNone/>
            </a:pPr>
            <a:r>
              <a:rPr i="0" lang="en-GB" sz="2200" u="none" cap="none" strike="noStrike">
                <a:solidFill>
                  <a:schemeClr val="dk1"/>
                </a:solidFill>
                <a:highlight>
                  <a:srgbClr val="FFFFFF"/>
                </a:highlight>
                <a:latin typeface="Helvetica Neue Light"/>
                <a:ea typeface="Helvetica Neue Light"/>
                <a:cs typeface="Helvetica Neue Light"/>
                <a:sym typeface="Helvetica Neue Light"/>
              </a:rPr>
              <a:t>Design Sprint nos marca </a:t>
            </a:r>
            <a:endParaRPr i="0" sz="22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3000"/>
              <a:buFont typeface="Arial"/>
              <a:buNone/>
            </a:pPr>
            <a:r>
              <a:rPr i="0" lang="en-GB" sz="2200" u="none" cap="none" strike="noStrike">
                <a:solidFill>
                  <a:schemeClr val="dk1"/>
                </a:solidFill>
                <a:highlight>
                  <a:srgbClr val="FFFFFF"/>
                </a:highlight>
                <a:latin typeface="Helvetica Neue Light"/>
                <a:ea typeface="Helvetica Neue Light"/>
                <a:cs typeface="Helvetica Neue Light"/>
                <a:sym typeface="Helvetica Neue Light"/>
              </a:rPr>
              <a:t>cuánto debe durar el proceso.</a:t>
            </a:r>
            <a:endParaRPr i="0" sz="22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i="0" sz="22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1128" name="Google Shape;1128;p115"/>
          <p:cNvSpPr txBox="1"/>
          <p:nvPr/>
        </p:nvSpPr>
        <p:spPr>
          <a:xfrm>
            <a:off x="1738950" y="1617300"/>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LA CLAVE ES EL TIEMPO</a:t>
            </a:r>
            <a:endParaRPr b="0" i="1" sz="4500" u="none" cap="none" strike="noStrike">
              <a:solidFill>
                <a:srgbClr val="000000"/>
              </a:solidFill>
              <a:latin typeface="Anton"/>
              <a:ea typeface="Anton"/>
              <a:cs typeface="Anton"/>
              <a:sym typeface="Anton"/>
            </a:endParaRPr>
          </a:p>
        </p:txBody>
      </p:sp>
      <p:pic>
        <p:nvPicPr>
          <p:cNvPr id="1129" name="Google Shape;1129;p11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3" name="Shape 1133"/>
        <p:cNvGrpSpPr/>
        <p:nvPr/>
      </p:nvGrpSpPr>
      <p:grpSpPr>
        <a:xfrm>
          <a:off x="0" y="0"/>
          <a:ext cx="0" cy="0"/>
          <a:chOff x="0" y="0"/>
          <a:chExt cx="0" cy="0"/>
        </a:xfrm>
      </p:grpSpPr>
      <p:pic>
        <p:nvPicPr>
          <p:cNvPr id="1134" name="Google Shape;1134;p11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135" name="Google Shape;1135;p116"/>
          <p:cNvPicPr preferRelativeResize="0"/>
          <p:nvPr/>
        </p:nvPicPr>
        <p:blipFill rotWithShape="1">
          <a:blip r:embed="rId4">
            <a:alphaModFix/>
          </a:blip>
          <a:srcRect b="0" l="0" r="0" t="0"/>
          <a:stretch/>
        </p:blipFill>
        <p:spPr>
          <a:xfrm>
            <a:off x="2640863" y="1040475"/>
            <a:ext cx="3862276" cy="28967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117"/>
          <p:cNvPicPr preferRelativeResize="0"/>
          <p:nvPr/>
        </p:nvPicPr>
        <p:blipFill rotWithShape="1">
          <a:blip r:embed="rId3">
            <a:alphaModFix/>
          </a:blip>
          <a:srcRect b="0" l="0" r="0" t="0"/>
          <a:stretch/>
        </p:blipFill>
        <p:spPr>
          <a:xfrm>
            <a:off x="7548625" y="4447425"/>
            <a:ext cx="1186526" cy="330675"/>
          </a:xfrm>
          <a:prstGeom prst="rect">
            <a:avLst/>
          </a:prstGeom>
          <a:noFill/>
          <a:ln>
            <a:noFill/>
          </a:ln>
        </p:spPr>
      </p:pic>
      <p:sp>
        <p:nvSpPr>
          <p:cNvPr id="1141" name="Google Shape;1141;p117"/>
          <p:cNvSpPr/>
          <p:nvPr/>
        </p:nvSpPr>
        <p:spPr>
          <a:xfrm>
            <a:off x="640500" y="2075058"/>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MAPEAR</a:t>
            </a:r>
            <a:endParaRPr b="1" i="0" sz="1200" u="none" cap="none" strike="noStrike">
              <a:solidFill>
                <a:srgbClr val="222222"/>
              </a:solidFill>
              <a:latin typeface="Rubik"/>
              <a:ea typeface="Rubik"/>
              <a:cs typeface="Rubik"/>
              <a:sym typeface="Rubik"/>
            </a:endParaRPr>
          </a:p>
        </p:txBody>
      </p:sp>
      <p:sp>
        <p:nvSpPr>
          <p:cNvPr id="1142" name="Google Shape;1142;p117"/>
          <p:cNvSpPr/>
          <p:nvPr/>
        </p:nvSpPr>
        <p:spPr>
          <a:xfrm>
            <a:off x="2208775" y="2645739"/>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BOCETAR</a:t>
            </a:r>
            <a:endParaRPr b="1" i="0" sz="1200" u="none" cap="none" strike="noStrike">
              <a:solidFill>
                <a:srgbClr val="222222"/>
              </a:solidFill>
              <a:latin typeface="Rubik"/>
              <a:ea typeface="Rubik"/>
              <a:cs typeface="Rubik"/>
              <a:sym typeface="Rubik"/>
            </a:endParaRPr>
          </a:p>
        </p:txBody>
      </p:sp>
      <p:sp>
        <p:nvSpPr>
          <p:cNvPr id="1143" name="Google Shape;1143;p117"/>
          <p:cNvSpPr/>
          <p:nvPr/>
        </p:nvSpPr>
        <p:spPr>
          <a:xfrm>
            <a:off x="3777049" y="2075052"/>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DECIDIR</a:t>
            </a:r>
            <a:endParaRPr b="1" i="0" sz="1200" u="none" cap="none" strike="noStrike">
              <a:solidFill>
                <a:srgbClr val="222222"/>
              </a:solidFill>
              <a:latin typeface="Rubik"/>
              <a:ea typeface="Rubik"/>
              <a:cs typeface="Rubik"/>
              <a:sym typeface="Rubik"/>
            </a:endParaRPr>
          </a:p>
        </p:txBody>
      </p:sp>
      <p:sp>
        <p:nvSpPr>
          <p:cNvPr id="1144" name="Google Shape;1144;p117"/>
          <p:cNvSpPr/>
          <p:nvPr/>
        </p:nvSpPr>
        <p:spPr>
          <a:xfrm>
            <a:off x="5345324" y="2645736"/>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PROTOTIPAR</a:t>
            </a:r>
            <a:endParaRPr b="1" i="0" sz="1200" u="none" cap="none" strike="noStrike">
              <a:solidFill>
                <a:srgbClr val="222222"/>
              </a:solidFill>
              <a:latin typeface="Rubik"/>
              <a:ea typeface="Rubik"/>
              <a:cs typeface="Rubik"/>
              <a:sym typeface="Rubik"/>
            </a:endParaRPr>
          </a:p>
        </p:txBody>
      </p:sp>
      <p:sp>
        <p:nvSpPr>
          <p:cNvPr id="1145" name="Google Shape;1145;p117"/>
          <p:cNvSpPr/>
          <p:nvPr/>
        </p:nvSpPr>
        <p:spPr>
          <a:xfrm>
            <a:off x="6913599" y="2075050"/>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TESTEAR</a:t>
            </a:r>
            <a:endParaRPr b="1" i="0" sz="1200" u="none" cap="none" strike="noStrike">
              <a:solidFill>
                <a:srgbClr val="222222"/>
              </a:solidFill>
              <a:latin typeface="Rubik"/>
              <a:ea typeface="Rubik"/>
              <a:cs typeface="Rubik"/>
              <a:sym typeface="Rubik"/>
            </a:endParaRPr>
          </a:p>
        </p:txBody>
      </p:sp>
      <p:sp>
        <p:nvSpPr>
          <p:cNvPr id="1146" name="Google Shape;1146;p117"/>
          <p:cNvSpPr txBox="1"/>
          <p:nvPr/>
        </p:nvSpPr>
        <p:spPr>
          <a:xfrm>
            <a:off x="1073200" y="754875"/>
            <a:ext cx="713400" cy="59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C343D"/>
                </a:solidFill>
                <a:latin typeface="Rubik"/>
                <a:ea typeface="Rubik"/>
                <a:cs typeface="Rubik"/>
                <a:sym typeface="Rubik"/>
              </a:rPr>
              <a:t>LUNES</a:t>
            </a:r>
            <a:endParaRPr b="0" i="0" sz="1400" u="none" cap="none" strike="noStrike">
              <a:solidFill>
                <a:srgbClr val="0C343D"/>
              </a:solidFill>
              <a:latin typeface="Arial"/>
              <a:ea typeface="Arial"/>
              <a:cs typeface="Arial"/>
              <a:sym typeface="Arial"/>
            </a:endParaRPr>
          </a:p>
        </p:txBody>
      </p:sp>
      <p:sp>
        <p:nvSpPr>
          <p:cNvPr id="1147" name="Google Shape;1147;p117"/>
          <p:cNvSpPr txBox="1"/>
          <p:nvPr/>
        </p:nvSpPr>
        <p:spPr>
          <a:xfrm>
            <a:off x="2575688" y="754875"/>
            <a:ext cx="901800" cy="59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C343D"/>
                </a:solidFill>
                <a:latin typeface="Rubik"/>
                <a:ea typeface="Rubik"/>
                <a:cs typeface="Rubik"/>
                <a:sym typeface="Rubik"/>
              </a:rPr>
              <a:t>MARTES</a:t>
            </a:r>
            <a:endParaRPr b="0" i="0" sz="1400" u="none" cap="none" strike="noStrike">
              <a:solidFill>
                <a:srgbClr val="0C343D"/>
              </a:solidFill>
              <a:latin typeface="Arial"/>
              <a:ea typeface="Arial"/>
              <a:cs typeface="Arial"/>
              <a:sym typeface="Arial"/>
            </a:endParaRPr>
          </a:p>
        </p:txBody>
      </p:sp>
      <p:sp>
        <p:nvSpPr>
          <p:cNvPr id="1148" name="Google Shape;1148;p117"/>
          <p:cNvSpPr txBox="1"/>
          <p:nvPr/>
        </p:nvSpPr>
        <p:spPr>
          <a:xfrm>
            <a:off x="4033900" y="754875"/>
            <a:ext cx="1187700" cy="59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C343D"/>
                </a:solidFill>
                <a:latin typeface="Rubik"/>
                <a:ea typeface="Rubik"/>
                <a:cs typeface="Rubik"/>
                <a:sym typeface="Rubik"/>
              </a:rPr>
              <a:t>MIERCOLES</a:t>
            </a:r>
            <a:endParaRPr b="0" i="0" sz="1400" u="none" cap="none" strike="noStrike">
              <a:solidFill>
                <a:srgbClr val="0C343D"/>
              </a:solidFill>
              <a:latin typeface="Arial"/>
              <a:ea typeface="Arial"/>
              <a:cs typeface="Arial"/>
              <a:sym typeface="Arial"/>
            </a:endParaRPr>
          </a:p>
        </p:txBody>
      </p:sp>
      <p:sp>
        <p:nvSpPr>
          <p:cNvPr id="1149" name="Google Shape;1149;p117"/>
          <p:cNvSpPr txBox="1"/>
          <p:nvPr/>
        </p:nvSpPr>
        <p:spPr>
          <a:xfrm>
            <a:off x="5683800" y="754875"/>
            <a:ext cx="901800" cy="59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C343D"/>
                </a:solidFill>
                <a:latin typeface="Rubik"/>
                <a:ea typeface="Rubik"/>
                <a:cs typeface="Rubik"/>
                <a:sym typeface="Rubik"/>
              </a:rPr>
              <a:t>JUEVES</a:t>
            </a:r>
            <a:endParaRPr b="0" i="0" sz="1400" u="none" cap="none" strike="noStrike">
              <a:solidFill>
                <a:srgbClr val="0C343D"/>
              </a:solidFill>
              <a:latin typeface="Arial"/>
              <a:ea typeface="Arial"/>
              <a:cs typeface="Arial"/>
              <a:sym typeface="Arial"/>
            </a:endParaRPr>
          </a:p>
        </p:txBody>
      </p:sp>
      <p:sp>
        <p:nvSpPr>
          <p:cNvPr id="1150" name="Google Shape;1150;p117"/>
          <p:cNvSpPr txBox="1"/>
          <p:nvPr/>
        </p:nvSpPr>
        <p:spPr>
          <a:xfrm>
            <a:off x="7161475" y="754875"/>
            <a:ext cx="1083000" cy="59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0C343D"/>
                </a:solidFill>
                <a:latin typeface="Rubik"/>
                <a:ea typeface="Rubik"/>
                <a:cs typeface="Rubik"/>
                <a:sym typeface="Rubik"/>
              </a:rPr>
              <a:t>VIERNES</a:t>
            </a:r>
            <a:endParaRPr b="0" i="0" sz="1400" u="none" cap="none" strike="noStrike">
              <a:solidFill>
                <a:srgbClr val="0C343D"/>
              </a:solidFill>
              <a:latin typeface="Arial"/>
              <a:ea typeface="Arial"/>
              <a:cs typeface="Arial"/>
              <a:sym typeface="Arial"/>
            </a:endParaRPr>
          </a:p>
        </p:txBody>
      </p:sp>
      <p:cxnSp>
        <p:nvCxnSpPr>
          <p:cNvPr id="1151" name="Google Shape;1151;p117"/>
          <p:cNvCxnSpPr/>
          <p:nvPr/>
        </p:nvCxnSpPr>
        <p:spPr>
          <a:xfrm>
            <a:off x="1443150" y="1198925"/>
            <a:ext cx="0" cy="747600"/>
          </a:xfrm>
          <a:prstGeom prst="straightConnector1">
            <a:avLst/>
          </a:prstGeom>
          <a:noFill/>
          <a:ln cap="flat" cmpd="sng" w="9525">
            <a:solidFill>
              <a:srgbClr val="595959"/>
            </a:solidFill>
            <a:prstDash val="solid"/>
            <a:round/>
            <a:headEnd len="sm" w="sm" type="none"/>
            <a:tailEnd len="sm" w="sm" type="none"/>
          </a:ln>
        </p:spPr>
      </p:cxnSp>
      <p:cxnSp>
        <p:nvCxnSpPr>
          <p:cNvPr id="1152" name="Google Shape;1152;p117"/>
          <p:cNvCxnSpPr/>
          <p:nvPr/>
        </p:nvCxnSpPr>
        <p:spPr>
          <a:xfrm>
            <a:off x="2998150" y="1198925"/>
            <a:ext cx="0" cy="1154400"/>
          </a:xfrm>
          <a:prstGeom prst="straightConnector1">
            <a:avLst/>
          </a:prstGeom>
          <a:noFill/>
          <a:ln cap="flat" cmpd="sng" w="9525">
            <a:solidFill>
              <a:srgbClr val="595959"/>
            </a:solidFill>
            <a:prstDash val="solid"/>
            <a:round/>
            <a:headEnd len="sm" w="sm" type="none"/>
            <a:tailEnd len="sm" w="sm" type="none"/>
          </a:ln>
        </p:spPr>
      </p:cxnSp>
      <p:cxnSp>
        <p:nvCxnSpPr>
          <p:cNvPr id="1153" name="Google Shape;1153;p117"/>
          <p:cNvCxnSpPr/>
          <p:nvPr/>
        </p:nvCxnSpPr>
        <p:spPr>
          <a:xfrm>
            <a:off x="4627750" y="1198925"/>
            <a:ext cx="0" cy="747600"/>
          </a:xfrm>
          <a:prstGeom prst="straightConnector1">
            <a:avLst/>
          </a:prstGeom>
          <a:noFill/>
          <a:ln cap="flat" cmpd="sng" w="9525">
            <a:solidFill>
              <a:srgbClr val="595959"/>
            </a:solidFill>
            <a:prstDash val="solid"/>
            <a:round/>
            <a:headEnd len="sm" w="sm" type="none"/>
            <a:tailEnd len="sm" w="sm" type="none"/>
          </a:ln>
        </p:spPr>
      </p:cxnSp>
      <p:cxnSp>
        <p:nvCxnSpPr>
          <p:cNvPr id="1154" name="Google Shape;1154;p117"/>
          <p:cNvCxnSpPr/>
          <p:nvPr/>
        </p:nvCxnSpPr>
        <p:spPr>
          <a:xfrm>
            <a:off x="6134700" y="1198925"/>
            <a:ext cx="0" cy="1110000"/>
          </a:xfrm>
          <a:prstGeom prst="straightConnector1">
            <a:avLst/>
          </a:prstGeom>
          <a:noFill/>
          <a:ln cap="flat" cmpd="sng" w="9525">
            <a:solidFill>
              <a:srgbClr val="595959"/>
            </a:solidFill>
            <a:prstDash val="solid"/>
            <a:round/>
            <a:headEnd len="sm" w="sm" type="none"/>
            <a:tailEnd len="sm" w="sm" type="none"/>
          </a:ln>
        </p:spPr>
      </p:cxnSp>
      <p:cxnSp>
        <p:nvCxnSpPr>
          <p:cNvPr id="1155" name="Google Shape;1155;p117"/>
          <p:cNvCxnSpPr/>
          <p:nvPr/>
        </p:nvCxnSpPr>
        <p:spPr>
          <a:xfrm>
            <a:off x="7702975" y="1198925"/>
            <a:ext cx="0" cy="74760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8"/>
          <p:cNvSpPr txBox="1"/>
          <p:nvPr/>
        </p:nvSpPr>
        <p:spPr>
          <a:xfrm>
            <a:off x="2833800" y="2030400"/>
            <a:ext cx="52683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600">
                <a:solidFill>
                  <a:srgbClr val="222222"/>
                </a:solidFill>
                <a:highlight>
                  <a:srgbClr val="FFFFFF"/>
                </a:highlight>
                <a:latin typeface="Helvetica Neue Light"/>
                <a:ea typeface="Helvetica Neue Light"/>
                <a:cs typeface="Helvetica Neue Light"/>
                <a:sym typeface="Helvetica Neue Light"/>
              </a:rPr>
              <a:t>Se plantea el problema y se elige sobre qué enfocarse. </a:t>
            </a:r>
            <a:endParaRPr sz="2600">
              <a:solidFill>
                <a:srgbClr val="222222"/>
              </a:solidFill>
              <a:highlight>
                <a:srgbClr val="FFFFFF"/>
              </a:highlight>
              <a:latin typeface="Helvetica Neue Light"/>
              <a:ea typeface="Helvetica Neue Light"/>
              <a:cs typeface="Helvetica Neue Light"/>
              <a:sym typeface="Helvetica Neue Light"/>
            </a:endParaRPr>
          </a:p>
        </p:txBody>
      </p:sp>
      <p:sp>
        <p:nvSpPr>
          <p:cNvPr id="1161" name="Google Shape;1161;p118"/>
          <p:cNvSpPr txBox="1"/>
          <p:nvPr/>
        </p:nvSpPr>
        <p:spPr>
          <a:xfrm>
            <a:off x="1073200" y="1114050"/>
            <a:ext cx="7134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rgbClr val="0C343D"/>
                </a:solidFill>
                <a:latin typeface="Rubik"/>
                <a:ea typeface="Rubik"/>
                <a:cs typeface="Rubik"/>
                <a:sym typeface="Rubik"/>
              </a:rPr>
              <a:t>LUNES</a:t>
            </a:r>
            <a:endParaRPr>
              <a:solidFill>
                <a:srgbClr val="0C343D"/>
              </a:solidFill>
            </a:endParaRPr>
          </a:p>
        </p:txBody>
      </p:sp>
      <p:cxnSp>
        <p:nvCxnSpPr>
          <p:cNvPr id="1162" name="Google Shape;1162;p118"/>
          <p:cNvCxnSpPr/>
          <p:nvPr/>
        </p:nvCxnSpPr>
        <p:spPr>
          <a:xfrm>
            <a:off x="1443150" y="1558100"/>
            <a:ext cx="0" cy="747600"/>
          </a:xfrm>
          <a:prstGeom prst="straightConnector1">
            <a:avLst/>
          </a:prstGeom>
          <a:noFill/>
          <a:ln cap="flat" cmpd="sng" w="9525">
            <a:solidFill>
              <a:srgbClr val="595959"/>
            </a:solidFill>
            <a:prstDash val="solid"/>
            <a:round/>
            <a:headEnd len="med" w="med" type="none"/>
            <a:tailEnd len="med" w="med" type="none"/>
          </a:ln>
        </p:spPr>
      </p:cxnSp>
      <p:sp>
        <p:nvSpPr>
          <p:cNvPr id="1163" name="Google Shape;1163;p118"/>
          <p:cNvSpPr/>
          <p:nvPr/>
        </p:nvSpPr>
        <p:spPr>
          <a:xfrm>
            <a:off x="640500" y="1889058"/>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i="0" lang="en-GB" sz="1200" u="none" cap="none" strike="noStrike">
                <a:solidFill>
                  <a:srgbClr val="222222"/>
                </a:solidFill>
                <a:latin typeface="Rubik"/>
                <a:ea typeface="Rubik"/>
                <a:cs typeface="Rubik"/>
                <a:sym typeface="Rubik"/>
              </a:rPr>
              <a:t>MAPEAR</a:t>
            </a:r>
            <a:endParaRPr b="1" i="0" sz="1200" u="none" cap="none" strike="noStrike">
              <a:solidFill>
                <a:srgbClr val="222222"/>
              </a:solidFill>
              <a:latin typeface="Rubik"/>
              <a:ea typeface="Rubik"/>
              <a:cs typeface="Rubik"/>
              <a:sym typeface="Rubik"/>
            </a:endParaRPr>
          </a:p>
        </p:txBody>
      </p:sp>
      <p:pic>
        <p:nvPicPr>
          <p:cNvPr id="1164" name="Google Shape;1164;p11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pic>
        <p:nvPicPr>
          <p:cNvPr id="1169" name="Google Shape;1169;p119"/>
          <p:cNvPicPr preferRelativeResize="0"/>
          <p:nvPr/>
        </p:nvPicPr>
        <p:blipFill>
          <a:blip r:embed="rId3">
            <a:alphaModFix/>
          </a:blip>
          <a:stretch>
            <a:fillRect/>
          </a:stretch>
        </p:blipFill>
        <p:spPr>
          <a:xfrm>
            <a:off x="-125406" y="-848025"/>
            <a:ext cx="9394824" cy="6039550"/>
          </a:xfrm>
          <a:prstGeom prst="rect">
            <a:avLst/>
          </a:prstGeom>
          <a:noFill/>
          <a:ln>
            <a:noFill/>
          </a:ln>
        </p:spPr>
      </p:pic>
      <p:pic>
        <p:nvPicPr>
          <p:cNvPr id="1170" name="Google Shape;1170;p11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20"/>
          <p:cNvSpPr txBox="1"/>
          <p:nvPr/>
        </p:nvSpPr>
        <p:spPr>
          <a:xfrm>
            <a:off x="2833800" y="2030400"/>
            <a:ext cx="52683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600">
                <a:solidFill>
                  <a:srgbClr val="222222"/>
                </a:solidFill>
                <a:highlight>
                  <a:srgbClr val="FFFFFF"/>
                </a:highlight>
                <a:latin typeface="Helvetica Neue Light"/>
                <a:ea typeface="Helvetica Neue Light"/>
                <a:cs typeface="Helvetica Neue Light"/>
                <a:sym typeface="Helvetica Neue Light"/>
              </a:rPr>
              <a:t>Se piensan soluciones y se bocetan en papel.</a:t>
            </a:r>
            <a:endParaRPr sz="2600">
              <a:solidFill>
                <a:srgbClr val="222222"/>
              </a:solidFill>
              <a:highlight>
                <a:srgbClr val="FFFFFF"/>
              </a:highlight>
              <a:latin typeface="Helvetica Neue Light"/>
              <a:ea typeface="Helvetica Neue Light"/>
              <a:cs typeface="Helvetica Neue Light"/>
              <a:sym typeface="Helvetica Neue Light"/>
            </a:endParaRPr>
          </a:p>
        </p:txBody>
      </p:sp>
      <p:sp>
        <p:nvSpPr>
          <p:cNvPr id="1176" name="Google Shape;1176;p120"/>
          <p:cNvSpPr txBox="1"/>
          <p:nvPr/>
        </p:nvSpPr>
        <p:spPr>
          <a:xfrm>
            <a:off x="909375" y="1114050"/>
            <a:ext cx="10410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rgbClr val="0C343D"/>
                </a:solidFill>
                <a:latin typeface="Rubik"/>
                <a:ea typeface="Rubik"/>
                <a:cs typeface="Rubik"/>
                <a:sym typeface="Rubik"/>
              </a:rPr>
              <a:t>MARTES</a:t>
            </a:r>
            <a:endParaRPr>
              <a:solidFill>
                <a:srgbClr val="0C343D"/>
              </a:solidFill>
            </a:endParaRPr>
          </a:p>
        </p:txBody>
      </p:sp>
      <p:cxnSp>
        <p:nvCxnSpPr>
          <p:cNvPr id="1177" name="Google Shape;1177;p120"/>
          <p:cNvCxnSpPr/>
          <p:nvPr/>
        </p:nvCxnSpPr>
        <p:spPr>
          <a:xfrm>
            <a:off x="1443150" y="1558100"/>
            <a:ext cx="0" cy="747600"/>
          </a:xfrm>
          <a:prstGeom prst="straightConnector1">
            <a:avLst/>
          </a:prstGeom>
          <a:noFill/>
          <a:ln cap="flat" cmpd="sng" w="9525">
            <a:solidFill>
              <a:srgbClr val="595959"/>
            </a:solidFill>
            <a:prstDash val="solid"/>
            <a:round/>
            <a:headEnd len="med" w="med" type="none"/>
            <a:tailEnd len="med" w="med" type="none"/>
          </a:ln>
        </p:spPr>
      </p:cxnSp>
      <p:pic>
        <p:nvPicPr>
          <p:cNvPr id="1178" name="Google Shape;1178;p120"/>
          <p:cNvPicPr preferRelativeResize="0"/>
          <p:nvPr/>
        </p:nvPicPr>
        <p:blipFill rotWithShape="1">
          <a:blip r:embed="rId3">
            <a:alphaModFix/>
          </a:blip>
          <a:srcRect b="0" l="0" r="0" t="0"/>
          <a:stretch/>
        </p:blipFill>
        <p:spPr>
          <a:xfrm>
            <a:off x="7548625" y="4447425"/>
            <a:ext cx="1186526" cy="330675"/>
          </a:xfrm>
          <a:prstGeom prst="rect">
            <a:avLst/>
          </a:prstGeom>
          <a:noFill/>
          <a:ln>
            <a:noFill/>
          </a:ln>
        </p:spPr>
      </p:pic>
      <p:sp>
        <p:nvSpPr>
          <p:cNvPr id="1179" name="Google Shape;1179;p120"/>
          <p:cNvSpPr/>
          <p:nvPr/>
        </p:nvSpPr>
        <p:spPr>
          <a:xfrm>
            <a:off x="654250" y="1889039"/>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222222"/>
                </a:solidFill>
                <a:latin typeface="Rubik"/>
                <a:ea typeface="Rubik"/>
                <a:cs typeface="Rubik"/>
                <a:sym typeface="Rubik"/>
              </a:rPr>
              <a:t>BOCETAR</a:t>
            </a:r>
            <a:endParaRPr b="1" sz="1200">
              <a:solidFill>
                <a:srgbClr val="222222"/>
              </a:solidFill>
              <a:latin typeface="Rubik"/>
              <a:ea typeface="Rubik"/>
              <a:cs typeface="Rubik"/>
              <a:sym typeface="Rubik"/>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pic>
        <p:nvPicPr>
          <p:cNvPr id="1184" name="Google Shape;1184;p121"/>
          <p:cNvPicPr preferRelativeResize="0"/>
          <p:nvPr/>
        </p:nvPicPr>
        <p:blipFill>
          <a:blip r:embed="rId3">
            <a:alphaModFix/>
          </a:blip>
          <a:stretch>
            <a:fillRect/>
          </a:stretch>
        </p:blipFill>
        <p:spPr>
          <a:xfrm>
            <a:off x="-81674" y="-558275"/>
            <a:ext cx="9307326" cy="69804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122"/>
          <p:cNvSpPr txBox="1"/>
          <p:nvPr/>
        </p:nvSpPr>
        <p:spPr>
          <a:xfrm>
            <a:off x="2833800" y="2030400"/>
            <a:ext cx="52683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600">
                <a:solidFill>
                  <a:srgbClr val="222222"/>
                </a:solidFill>
                <a:highlight>
                  <a:srgbClr val="FFFFFF"/>
                </a:highlight>
                <a:latin typeface="Helvetica Neue Light"/>
                <a:ea typeface="Helvetica Neue Light"/>
                <a:cs typeface="Helvetica Neue Light"/>
                <a:sym typeface="Helvetica Neue Light"/>
              </a:rPr>
              <a:t>Se toman las decisiones difíciles ¿Qué solución es mejor?</a:t>
            </a:r>
            <a:endParaRPr sz="2600">
              <a:solidFill>
                <a:srgbClr val="222222"/>
              </a:solidFill>
              <a:highlight>
                <a:srgbClr val="FFFFFF"/>
              </a:highlight>
              <a:latin typeface="Helvetica Neue Light"/>
              <a:ea typeface="Helvetica Neue Light"/>
              <a:cs typeface="Helvetica Neue Light"/>
              <a:sym typeface="Helvetica Neue Light"/>
            </a:endParaRPr>
          </a:p>
        </p:txBody>
      </p:sp>
      <p:sp>
        <p:nvSpPr>
          <p:cNvPr id="1190" name="Google Shape;1190;p122"/>
          <p:cNvSpPr txBox="1"/>
          <p:nvPr/>
        </p:nvSpPr>
        <p:spPr>
          <a:xfrm>
            <a:off x="764700" y="1114050"/>
            <a:ext cx="13302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rgbClr val="0C343D"/>
                </a:solidFill>
                <a:latin typeface="Rubik"/>
                <a:ea typeface="Rubik"/>
                <a:cs typeface="Rubik"/>
                <a:sym typeface="Rubik"/>
              </a:rPr>
              <a:t> MIÉRCOLES</a:t>
            </a:r>
            <a:endParaRPr>
              <a:solidFill>
                <a:srgbClr val="0C343D"/>
              </a:solidFill>
            </a:endParaRPr>
          </a:p>
        </p:txBody>
      </p:sp>
      <p:cxnSp>
        <p:nvCxnSpPr>
          <p:cNvPr id="1191" name="Google Shape;1191;p122"/>
          <p:cNvCxnSpPr/>
          <p:nvPr/>
        </p:nvCxnSpPr>
        <p:spPr>
          <a:xfrm>
            <a:off x="1443150" y="1558100"/>
            <a:ext cx="0" cy="747600"/>
          </a:xfrm>
          <a:prstGeom prst="straightConnector1">
            <a:avLst/>
          </a:prstGeom>
          <a:noFill/>
          <a:ln cap="flat" cmpd="sng" w="9525">
            <a:solidFill>
              <a:srgbClr val="595959"/>
            </a:solidFill>
            <a:prstDash val="solid"/>
            <a:round/>
            <a:headEnd len="med" w="med" type="none"/>
            <a:tailEnd len="med" w="med" type="none"/>
          </a:ln>
        </p:spPr>
      </p:cxnSp>
      <p:sp>
        <p:nvSpPr>
          <p:cNvPr id="1192" name="Google Shape;1192;p122"/>
          <p:cNvSpPr/>
          <p:nvPr/>
        </p:nvSpPr>
        <p:spPr>
          <a:xfrm>
            <a:off x="654249" y="1889052"/>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222222"/>
                </a:solidFill>
                <a:latin typeface="Rubik"/>
                <a:ea typeface="Rubik"/>
                <a:cs typeface="Rubik"/>
                <a:sym typeface="Rubik"/>
              </a:rPr>
              <a:t>DECIDIR</a:t>
            </a:r>
            <a:endParaRPr b="1" sz="1200">
              <a:solidFill>
                <a:srgbClr val="222222"/>
              </a:solidFill>
              <a:latin typeface="Rubik"/>
              <a:ea typeface="Rubik"/>
              <a:cs typeface="Rubik"/>
              <a:sym typeface="Rubik"/>
            </a:endParaRPr>
          </a:p>
        </p:txBody>
      </p:sp>
      <p:pic>
        <p:nvPicPr>
          <p:cNvPr id="1193" name="Google Shape;1193;p12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23"/>
          <p:cNvPicPr preferRelativeResize="0"/>
          <p:nvPr/>
        </p:nvPicPr>
        <p:blipFill>
          <a:blip r:embed="rId3">
            <a:alphaModFix/>
          </a:blip>
          <a:stretch>
            <a:fillRect/>
          </a:stretch>
        </p:blipFill>
        <p:spPr>
          <a:xfrm>
            <a:off x="-129392" y="-455400"/>
            <a:ext cx="9421474" cy="6240201"/>
          </a:xfrm>
          <a:prstGeom prst="rect">
            <a:avLst/>
          </a:prstGeom>
          <a:noFill/>
          <a:ln>
            <a:noFill/>
          </a:ln>
        </p:spPr>
      </p:pic>
      <p:pic>
        <p:nvPicPr>
          <p:cNvPr id="1199" name="Google Shape;1199;p123"/>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124"/>
          <p:cNvSpPr txBox="1"/>
          <p:nvPr/>
        </p:nvSpPr>
        <p:spPr>
          <a:xfrm>
            <a:off x="2833800" y="2030400"/>
            <a:ext cx="5268300" cy="108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GB" sz="2600">
                <a:solidFill>
                  <a:srgbClr val="222222"/>
                </a:solidFill>
                <a:highlight>
                  <a:srgbClr val="FFFFFF"/>
                </a:highlight>
                <a:latin typeface="Helvetica Neue Light"/>
                <a:ea typeface="Helvetica Neue Light"/>
                <a:cs typeface="Helvetica Neue Light"/>
                <a:sym typeface="Helvetica Neue Light"/>
              </a:rPr>
              <a:t>Se construye un prototipo de alta fidelidad. </a:t>
            </a:r>
            <a:endParaRPr sz="2600">
              <a:solidFill>
                <a:srgbClr val="222222"/>
              </a:solidFill>
              <a:highlight>
                <a:srgbClr val="FFFFFF"/>
              </a:highlight>
              <a:latin typeface="Helvetica Neue Light"/>
              <a:ea typeface="Helvetica Neue Light"/>
              <a:cs typeface="Helvetica Neue Light"/>
              <a:sym typeface="Helvetica Neue Light"/>
            </a:endParaRPr>
          </a:p>
        </p:txBody>
      </p:sp>
      <p:sp>
        <p:nvSpPr>
          <p:cNvPr id="1205" name="Google Shape;1205;p124"/>
          <p:cNvSpPr txBox="1"/>
          <p:nvPr/>
        </p:nvSpPr>
        <p:spPr>
          <a:xfrm>
            <a:off x="764700" y="1114050"/>
            <a:ext cx="1330200" cy="59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200">
                <a:solidFill>
                  <a:srgbClr val="0C343D"/>
                </a:solidFill>
                <a:latin typeface="Rubik"/>
                <a:ea typeface="Rubik"/>
                <a:cs typeface="Rubik"/>
                <a:sym typeface="Rubik"/>
              </a:rPr>
              <a:t>JUEVES</a:t>
            </a:r>
            <a:endParaRPr>
              <a:solidFill>
                <a:srgbClr val="0C343D"/>
              </a:solidFill>
            </a:endParaRPr>
          </a:p>
        </p:txBody>
      </p:sp>
      <p:cxnSp>
        <p:nvCxnSpPr>
          <p:cNvPr id="1206" name="Google Shape;1206;p124"/>
          <p:cNvCxnSpPr/>
          <p:nvPr/>
        </p:nvCxnSpPr>
        <p:spPr>
          <a:xfrm>
            <a:off x="1443150" y="1558100"/>
            <a:ext cx="0" cy="747600"/>
          </a:xfrm>
          <a:prstGeom prst="straightConnector1">
            <a:avLst/>
          </a:prstGeom>
          <a:noFill/>
          <a:ln cap="flat" cmpd="sng" w="9525">
            <a:solidFill>
              <a:srgbClr val="595959"/>
            </a:solidFill>
            <a:prstDash val="solid"/>
            <a:round/>
            <a:headEnd len="med" w="med" type="none"/>
            <a:tailEnd len="med" w="med" type="none"/>
          </a:ln>
        </p:spPr>
      </p:cxnSp>
      <p:sp>
        <p:nvSpPr>
          <p:cNvPr id="1207" name="Google Shape;1207;p124"/>
          <p:cNvSpPr/>
          <p:nvPr/>
        </p:nvSpPr>
        <p:spPr>
          <a:xfrm>
            <a:off x="654149" y="1889061"/>
            <a:ext cx="1551300" cy="1551300"/>
          </a:xfrm>
          <a:prstGeom prst="ellipse">
            <a:avLst/>
          </a:prstGeom>
          <a:solidFill>
            <a:srgbClr val="EEFF41"/>
          </a:solidFill>
          <a:ln>
            <a:noFill/>
          </a:ln>
        </p:spPr>
        <p:txBody>
          <a:bodyPr anchorCtr="0" anchor="ctr" bIns="91425" lIns="36000" spcFirstLastPara="1" rIns="36000" wrap="square" tIns="90000">
            <a:noAutofit/>
          </a:bodyPr>
          <a:lstStyle/>
          <a:p>
            <a:pPr indent="0" lvl="0" marL="0" marR="0" rtl="0" algn="ctr">
              <a:lnSpc>
                <a:spcPct val="100000"/>
              </a:lnSpc>
              <a:spcBef>
                <a:spcPts val="0"/>
              </a:spcBef>
              <a:spcAft>
                <a:spcPts val="0"/>
              </a:spcAft>
              <a:buClr>
                <a:srgbClr val="000000"/>
              </a:buClr>
              <a:buSzPts val="1200"/>
              <a:buFont typeface="Arial"/>
              <a:buNone/>
            </a:pPr>
            <a:r>
              <a:rPr b="1" lang="en-GB" sz="1200">
                <a:solidFill>
                  <a:srgbClr val="222222"/>
                </a:solidFill>
                <a:latin typeface="Rubik"/>
                <a:ea typeface="Rubik"/>
                <a:cs typeface="Rubik"/>
                <a:sym typeface="Rubik"/>
              </a:rPr>
              <a:t>PROTOTIPAR</a:t>
            </a:r>
            <a:endParaRPr b="1" sz="1200">
              <a:solidFill>
                <a:srgbClr val="222222"/>
              </a:solidFill>
              <a:latin typeface="Rubik"/>
              <a:ea typeface="Rubik"/>
              <a:cs typeface="Rubik"/>
              <a:sym typeface="Rubik"/>
            </a:endParaRPr>
          </a:p>
        </p:txBody>
      </p:sp>
      <p:pic>
        <p:nvPicPr>
          <p:cNvPr id="1208" name="Google Shape;1208;p12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